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Arimo Bold" charset="1" panose="020B0704020202020204"/>
      <p:regular r:id="rId31"/>
    </p:embeddedFont>
    <p:embeddedFont>
      <p:font typeface="Raleway Medium" charset="1" panose="00000000000000000000"/>
      <p:regular r:id="rId33"/>
    </p:embeddedFont>
    <p:embeddedFont>
      <p:font typeface="Raleway Bold" charset="1" panose="00000000000000000000"/>
      <p:regular r:id="rId37"/>
    </p:embeddedFont>
    <p:embeddedFont>
      <p:font typeface="League Spartan" charset="1" panose="000008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notesMasters/notesMaster1.xml" Type="http://schemas.openxmlformats.org/officeDocument/2006/relationships/notesMaster"/><Relationship Id="rId29" Target="theme/theme2.xml" Type="http://schemas.openxmlformats.org/officeDocument/2006/relationships/theme"/><Relationship Id="rId3" Target="viewProps.xml" Type="http://schemas.openxmlformats.org/officeDocument/2006/relationships/viewProps"/><Relationship Id="rId30" Target="notesSlides/notesSlide1.xml" Type="http://schemas.openxmlformats.org/officeDocument/2006/relationships/notesSlide"/><Relationship Id="rId31" Target="fonts/font31.fntdata" Type="http://schemas.openxmlformats.org/officeDocument/2006/relationships/font"/><Relationship Id="rId32" Target="notesSlides/notesSlide2.xml" Type="http://schemas.openxmlformats.org/officeDocument/2006/relationships/notesSlide"/><Relationship Id="rId33" Target="fonts/font33.fntdata" Type="http://schemas.openxmlformats.org/officeDocument/2006/relationships/font"/><Relationship Id="rId34" Target="notesSlides/notesSlide3.xml" Type="http://schemas.openxmlformats.org/officeDocument/2006/relationships/notesSlide"/><Relationship Id="rId35" Target="notesSlides/notesSlide4.xml" Type="http://schemas.openxmlformats.org/officeDocument/2006/relationships/notesSlide"/><Relationship Id="rId36" Target="notesSlides/notesSlide5.xml" Type="http://schemas.openxmlformats.org/officeDocument/2006/relationships/notesSlide"/><Relationship Id="rId37" Target="fonts/font37.fntdata" Type="http://schemas.openxmlformats.org/officeDocument/2006/relationships/font"/><Relationship Id="rId38" Target="notesSlides/notesSlide6.xml" Type="http://schemas.openxmlformats.org/officeDocument/2006/relationships/notesSlide"/><Relationship Id="rId39" Target="notesSlides/notesSlide7.xml" Type="http://schemas.openxmlformats.org/officeDocument/2006/relationships/notesSlide"/><Relationship Id="rId4" Target="theme/theme1.xml" Type="http://schemas.openxmlformats.org/officeDocument/2006/relationships/theme"/><Relationship Id="rId40" Target="notesSlides/notesSlide8.xml" Type="http://schemas.openxmlformats.org/officeDocument/2006/relationships/notesSlide"/><Relationship Id="rId41" Target="notesSlides/notesSlide9.xml" Type="http://schemas.openxmlformats.org/officeDocument/2006/relationships/notesSlide"/><Relationship Id="rId42" Target="notesSlides/notesSlide10.xml" Type="http://schemas.openxmlformats.org/officeDocument/2006/relationships/notesSlide"/><Relationship Id="rId43" Target="notesSlides/notesSlide11.xml" Type="http://schemas.openxmlformats.org/officeDocument/2006/relationships/notesSlide"/><Relationship Id="rId44" Target="notesSlides/notesSlide12.xml" Type="http://schemas.openxmlformats.org/officeDocument/2006/relationships/notesSlide"/><Relationship Id="rId45" Target="notesSlides/notesSlide13.xml" Type="http://schemas.openxmlformats.org/officeDocument/2006/relationships/notesSlide"/><Relationship Id="rId46" Target="notesSlides/notesSlide14.xml" Type="http://schemas.openxmlformats.org/officeDocument/2006/relationships/notesSlide"/><Relationship Id="rId47" Target="notesSlides/notesSlide15.xml" Type="http://schemas.openxmlformats.org/officeDocument/2006/relationships/notesSlide"/><Relationship Id="rId48" Target="notesSlides/notesSlide16.xml" Type="http://schemas.openxmlformats.org/officeDocument/2006/relationships/notesSlide"/><Relationship Id="rId49" Target="notesSlides/notesSlide17.xml" Type="http://schemas.openxmlformats.org/officeDocument/2006/relationships/notesSlide"/><Relationship Id="rId5" Target="tableStyles.xml" Type="http://schemas.openxmlformats.org/officeDocument/2006/relationships/tableStyles"/><Relationship Id="rId50" Target="notesSlides/notesSlide18.xml" Type="http://schemas.openxmlformats.org/officeDocument/2006/relationships/notesSlide"/><Relationship Id="rId51" Target="fonts/font51.fntdata" Type="http://schemas.openxmlformats.org/officeDocument/2006/relationships/font"/><Relationship Id="rId52" Target="notesSlides/notesSlide19.xml" Type="http://schemas.openxmlformats.org/officeDocument/2006/relationships/notesSlide"/><Relationship Id="rId53" Target="notesSlides/notesSlide20.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png" Type="http://schemas.openxmlformats.org/officeDocument/2006/relationships/image"/><Relationship Id="rId4" Target="../media/image2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B1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72B"/>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7" id="7"/>
          <p:cNvSpPr txBox="true"/>
          <p:nvPr/>
        </p:nvSpPr>
        <p:spPr>
          <a:xfrm rot="0">
            <a:off x="1007269" y="2344340"/>
            <a:ext cx="7785646" cy="1317129"/>
          </a:xfrm>
          <a:prstGeom prst="rect">
            <a:avLst/>
          </a:prstGeom>
        </p:spPr>
        <p:txBody>
          <a:bodyPr anchor="t" rtlCol="false" tIns="0" lIns="0" bIns="0" rIns="0">
            <a:spAutoFit/>
          </a:bodyPr>
          <a:lstStyle/>
          <a:p>
            <a:pPr algn="l">
              <a:lnSpc>
                <a:spcPts val="5000"/>
              </a:lnSpc>
            </a:pPr>
            <a:r>
              <a:rPr lang="en-US" sz="4000" b="true">
                <a:solidFill>
                  <a:srgbClr val="FFE14D"/>
                </a:solidFill>
                <a:latin typeface="Arimo Bold"/>
                <a:ea typeface="Arimo Bold"/>
                <a:cs typeface="Arimo Bold"/>
                <a:sym typeface="Arimo Bold"/>
              </a:rPr>
              <a:t>Présentation du projet « IRIS-STUDENT »</a:t>
            </a:r>
          </a:p>
        </p:txBody>
      </p:sp>
      <p:sp>
        <p:nvSpPr>
          <p:cNvPr name="TextBox 8" id="8"/>
          <p:cNvSpPr txBox="true"/>
          <p:nvPr/>
        </p:nvSpPr>
        <p:spPr>
          <a:xfrm rot="0">
            <a:off x="1007269" y="3920579"/>
            <a:ext cx="7785646" cy="987624"/>
          </a:xfrm>
          <a:prstGeom prst="rect">
            <a:avLst/>
          </a:prstGeom>
        </p:spPr>
        <p:txBody>
          <a:bodyPr anchor="t" rtlCol="false" tIns="0" lIns="0" bIns="0" rIns="0">
            <a:spAutoFit/>
          </a:bodyPr>
          <a:lstStyle/>
          <a:p>
            <a:pPr algn="l">
              <a:lnSpc>
                <a:spcPts val="3749"/>
              </a:lnSpc>
            </a:pPr>
            <a:r>
              <a:rPr lang="en-US" sz="3000" b="true">
                <a:solidFill>
                  <a:srgbClr val="FFE14D"/>
                </a:solidFill>
                <a:latin typeface="Arimo Bold"/>
                <a:ea typeface="Arimo Bold"/>
                <a:cs typeface="Arimo Bold"/>
                <a:sym typeface="Arimo Bold"/>
              </a:rPr>
              <a:t>Création d'un site internet via WordPress</a:t>
            </a:r>
          </a:p>
        </p:txBody>
      </p:sp>
      <p:sp>
        <p:nvSpPr>
          <p:cNvPr name="Freeform 9" id="9" descr="preencoded.png"/>
          <p:cNvSpPr/>
          <p:nvPr/>
        </p:nvSpPr>
        <p:spPr>
          <a:xfrm flipH="false" flipV="false" rot="0">
            <a:off x="9504610" y="3137892"/>
            <a:ext cx="6032747" cy="6032747"/>
          </a:xfrm>
          <a:custGeom>
            <a:avLst/>
            <a:gdLst/>
            <a:ahLst/>
            <a:cxnLst/>
            <a:rect r="r" b="b" t="t" l="l"/>
            <a:pathLst>
              <a:path h="6032747" w="6032747">
                <a:moveTo>
                  <a:pt x="0" y="0"/>
                </a:moveTo>
                <a:lnTo>
                  <a:pt x="6032747" y="0"/>
                </a:lnTo>
                <a:lnTo>
                  <a:pt x="6032747" y="6032748"/>
                </a:lnTo>
                <a:lnTo>
                  <a:pt x="0" y="6032748"/>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B1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72B"/>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8" id="8"/>
          <p:cNvSpPr txBox="true"/>
          <p:nvPr/>
        </p:nvSpPr>
        <p:spPr>
          <a:xfrm rot="0">
            <a:off x="852785" y="678508"/>
            <a:ext cx="8859291" cy="714821"/>
          </a:xfrm>
          <a:prstGeom prst="rect">
            <a:avLst/>
          </a:prstGeom>
        </p:spPr>
        <p:txBody>
          <a:bodyPr anchor="t" rtlCol="false" tIns="0" lIns="0" bIns="0" rIns="0">
            <a:spAutoFit/>
          </a:bodyPr>
          <a:lstStyle/>
          <a:p>
            <a:pPr algn="l">
              <a:lnSpc>
                <a:spcPts val="5312"/>
              </a:lnSpc>
            </a:pPr>
            <a:r>
              <a:rPr lang="en-US" sz="4250" b="true">
                <a:solidFill>
                  <a:srgbClr val="FFE14D"/>
                </a:solidFill>
                <a:latin typeface="Arimo Bold"/>
                <a:ea typeface="Arimo Bold"/>
                <a:cs typeface="Arimo Bold"/>
                <a:sym typeface="Arimo Bold"/>
              </a:rPr>
              <a:t>Outils et technologies utilisées </a:t>
            </a:r>
          </a:p>
        </p:txBody>
      </p:sp>
      <p:sp>
        <p:nvSpPr>
          <p:cNvPr name="Freeform 9" id="9" descr="preencoded.png"/>
          <p:cNvSpPr/>
          <p:nvPr/>
        </p:nvSpPr>
        <p:spPr>
          <a:xfrm flipH="false" flipV="false" rot="0">
            <a:off x="852785" y="1758702"/>
            <a:ext cx="609005" cy="609005"/>
          </a:xfrm>
          <a:custGeom>
            <a:avLst/>
            <a:gdLst/>
            <a:ahLst/>
            <a:cxnLst/>
            <a:rect r="r" b="b" t="t" l="l"/>
            <a:pathLst>
              <a:path h="609005" w="609005">
                <a:moveTo>
                  <a:pt x="0" y="0"/>
                </a:moveTo>
                <a:lnTo>
                  <a:pt x="609005" y="0"/>
                </a:lnTo>
                <a:lnTo>
                  <a:pt x="609005" y="609005"/>
                </a:lnTo>
                <a:lnTo>
                  <a:pt x="0" y="609005"/>
                </a:lnTo>
                <a:lnTo>
                  <a:pt x="0" y="0"/>
                </a:lnTo>
                <a:close/>
              </a:path>
            </a:pathLst>
          </a:custGeom>
          <a:blipFill>
            <a:blip r:embed="rId5"/>
            <a:stretch>
              <a:fillRect l="0" t="0" r="0" b="0"/>
            </a:stretch>
          </a:blipFill>
        </p:spPr>
      </p:sp>
      <p:sp>
        <p:nvSpPr>
          <p:cNvPr name="TextBox 10" id="10"/>
          <p:cNvSpPr txBox="true"/>
          <p:nvPr/>
        </p:nvSpPr>
        <p:spPr>
          <a:xfrm rot="0">
            <a:off x="852785" y="2592289"/>
            <a:ext cx="2707184" cy="357336"/>
          </a:xfrm>
          <a:prstGeom prst="rect">
            <a:avLst/>
          </a:prstGeom>
        </p:spPr>
        <p:txBody>
          <a:bodyPr anchor="t" rtlCol="false" tIns="0" lIns="0" bIns="0" rIns="0">
            <a:spAutoFit/>
          </a:bodyPr>
          <a:lstStyle/>
          <a:p>
            <a:pPr algn="l">
              <a:lnSpc>
                <a:spcPts val="2625"/>
              </a:lnSpc>
            </a:pPr>
            <a:r>
              <a:rPr lang="en-US" sz="2125" b="true">
                <a:solidFill>
                  <a:srgbClr val="D7D4CC"/>
                </a:solidFill>
                <a:latin typeface="Arimo Bold"/>
                <a:ea typeface="Arimo Bold"/>
                <a:cs typeface="Arimo Bold"/>
                <a:sym typeface="Arimo Bold"/>
              </a:rPr>
              <a:t>WordPress</a:t>
            </a:r>
          </a:p>
        </p:txBody>
      </p:sp>
      <p:sp>
        <p:nvSpPr>
          <p:cNvPr name="TextBox 11" id="11"/>
          <p:cNvSpPr txBox="true"/>
          <p:nvPr/>
        </p:nvSpPr>
        <p:spPr>
          <a:xfrm rot="0">
            <a:off x="852785" y="3010049"/>
            <a:ext cx="4679454" cy="865286"/>
          </a:xfrm>
          <a:prstGeom prst="rect">
            <a:avLst/>
          </a:prstGeom>
        </p:spPr>
        <p:txBody>
          <a:bodyPr anchor="t" rtlCol="false" tIns="0" lIns="0" bIns="0" rIns="0">
            <a:spAutoFit/>
          </a:bodyPr>
          <a:lstStyle/>
          <a:p>
            <a:pPr algn="l">
              <a:lnSpc>
                <a:spcPts val="3062"/>
              </a:lnSpc>
            </a:pPr>
            <a:r>
              <a:rPr lang="en-US" sz="1874" b="true">
                <a:solidFill>
                  <a:srgbClr val="D7D4CC"/>
                </a:solidFill>
                <a:latin typeface="Raleway Medium"/>
                <a:ea typeface="Raleway Medium"/>
                <a:cs typeface="Raleway Medium"/>
                <a:sym typeface="Raleway Medium"/>
              </a:rPr>
              <a:t>Plateforme utilisée pour la gestion et la création du site.</a:t>
            </a:r>
          </a:p>
        </p:txBody>
      </p:sp>
      <p:sp>
        <p:nvSpPr>
          <p:cNvPr name="Freeform 12" id="12" descr="preencoded.png"/>
          <p:cNvSpPr/>
          <p:nvPr/>
        </p:nvSpPr>
        <p:spPr>
          <a:xfrm flipH="false" flipV="false" rot="0">
            <a:off x="5897612" y="1758702"/>
            <a:ext cx="609005" cy="609005"/>
          </a:xfrm>
          <a:custGeom>
            <a:avLst/>
            <a:gdLst/>
            <a:ahLst/>
            <a:cxnLst/>
            <a:rect r="r" b="b" t="t" l="l"/>
            <a:pathLst>
              <a:path h="609005" w="609005">
                <a:moveTo>
                  <a:pt x="0" y="0"/>
                </a:moveTo>
                <a:lnTo>
                  <a:pt x="609006" y="0"/>
                </a:lnTo>
                <a:lnTo>
                  <a:pt x="609006" y="609005"/>
                </a:lnTo>
                <a:lnTo>
                  <a:pt x="0" y="609005"/>
                </a:lnTo>
                <a:lnTo>
                  <a:pt x="0" y="0"/>
                </a:lnTo>
                <a:close/>
              </a:path>
            </a:pathLst>
          </a:custGeom>
          <a:blipFill>
            <a:blip r:embed="rId6"/>
            <a:stretch>
              <a:fillRect l="0" t="0" r="0" b="0"/>
            </a:stretch>
          </a:blipFill>
        </p:spPr>
      </p:sp>
      <p:sp>
        <p:nvSpPr>
          <p:cNvPr name="TextBox 13" id="13"/>
          <p:cNvSpPr txBox="true"/>
          <p:nvPr/>
        </p:nvSpPr>
        <p:spPr>
          <a:xfrm rot="0">
            <a:off x="5897612" y="2592289"/>
            <a:ext cx="2707184" cy="357336"/>
          </a:xfrm>
          <a:prstGeom prst="rect">
            <a:avLst/>
          </a:prstGeom>
        </p:spPr>
        <p:txBody>
          <a:bodyPr anchor="t" rtlCol="false" tIns="0" lIns="0" bIns="0" rIns="0">
            <a:spAutoFit/>
          </a:bodyPr>
          <a:lstStyle/>
          <a:p>
            <a:pPr algn="l">
              <a:lnSpc>
                <a:spcPts val="2625"/>
              </a:lnSpc>
            </a:pPr>
            <a:r>
              <a:rPr lang="en-US" sz="2125" b="true">
                <a:solidFill>
                  <a:srgbClr val="D7D4CC"/>
                </a:solidFill>
                <a:latin typeface="Arimo Bold"/>
                <a:ea typeface="Arimo Bold"/>
                <a:cs typeface="Arimo Bold"/>
                <a:sym typeface="Arimo Bold"/>
              </a:rPr>
              <a:t>Elementor</a:t>
            </a:r>
          </a:p>
        </p:txBody>
      </p:sp>
      <p:sp>
        <p:nvSpPr>
          <p:cNvPr name="TextBox 14" id="14"/>
          <p:cNvSpPr txBox="true"/>
          <p:nvPr/>
        </p:nvSpPr>
        <p:spPr>
          <a:xfrm rot="0">
            <a:off x="5897612" y="3010049"/>
            <a:ext cx="4679602" cy="865286"/>
          </a:xfrm>
          <a:prstGeom prst="rect">
            <a:avLst/>
          </a:prstGeom>
        </p:spPr>
        <p:txBody>
          <a:bodyPr anchor="t" rtlCol="false" tIns="0" lIns="0" bIns="0" rIns="0">
            <a:spAutoFit/>
          </a:bodyPr>
          <a:lstStyle/>
          <a:p>
            <a:pPr algn="l">
              <a:lnSpc>
                <a:spcPts val="3062"/>
              </a:lnSpc>
            </a:pPr>
            <a:r>
              <a:rPr lang="en-US" sz="1874" b="true">
                <a:solidFill>
                  <a:srgbClr val="D7D4CC"/>
                </a:solidFill>
                <a:latin typeface="Raleway Medium"/>
                <a:ea typeface="Raleway Medium"/>
                <a:cs typeface="Raleway Medium"/>
                <a:sym typeface="Raleway Medium"/>
              </a:rPr>
              <a:t>Utilisé pour la gestion des grilles et le style du site.</a:t>
            </a:r>
          </a:p>
        </p:txBody>
      </p:sp>
      <p:sp>
        <p:nvSpPr>
          <p:cNvPr name="Freeform 15" id="15" descr="preencoded.png"/>
          <p:cNvSpPr/>
          <p:nvPr/>
        </p:nvSpPr>
        <p:spPr>
          <a:xfrm flipH="false" flipV="false" rot="0">
            <a:off x="852785" y="4606230"/>
            <a:ext cx="609005" cy="609005"/>
          </a:xfrm>
          <a:custGeom>
            <a:avLst/>
            <a:gdLst/>
            <a:ahLst/>
            <a:cxnLst/>
            <a:rect r="r" b="b" t="t" l="l"/>
            <a:pathLst>
              <a:path h="609005" w="609005">
                <a:moveTo>
                  <a:pt x="0" y="0"/>
                </a:moveTo>
                <a:lnTo>
                  <a:pt x="609005" y="0"/>
                </a:lnTo>
                <a:lnTo>
                  <a:pt x="609005" y="609005"/>
                </a:lnTo>
                <a:lnTo>
                  <a:pt x="0" y="609005"/>
                </a:lnTo>
                <a:lnTo>
                  <a:pt x="0" y="0"/>
                </a:lnTo>
                <a:close/>
              </a:path>
            </a:pathLst>
          </a:custGeom>
          <a:blipFill>
            <a:blip r:embed="rId7"/>
            <a:stretch>
              <a:fillRect l="0" t="0" r="0" b="0"/>
            </a:stretch>
          </a:blipFill>
        </p:spPr>
      </p:sp>
      <p:sp>
        <p:nvSpPr>
          <p:cNvPr name="TextBox 16" id="16"/>
          <p:cNvSpPr txBox="true"/>
          <p:nvPr/>
        </p:nvSpPr>
        <p:spPr>
          <a:xfrm rot="0">
            <a:off x="852785" y="5439816"/>
            <a:ext cx="3481982" cy="357336"/>
          </a:xfrm>
          <a:prstGeom prst="rect">
            <a:avLst/>
          </a:prstGeom>
        </p:spPr>
        <p:txBody>
          <a:bodyPr anchor="t" rtlCol="false" tIns="0" lIns="0" bIns="0" rIns="0">
            <a:spAutoFit/>
          </a:bodyPr>
          <a:lstStyle/>
          <a:p>
            <a:pPr algn="l">
              <a:lnSpc>
                <a:spcPts val="2625"/>
              </a:lnSpc>
            </a:pPr>
            <a:r>
              <a:rPr lang="en-US" sz="2125" b="true">
                <a:solidFill>
                  <a:srgbClr val="D7D4CC"/>
                </a:solidFill>
                <a:latin typeface="Arimo Bold"/>
                <a:ea typeface="Arimo Bold"/>
                <a:cs typeface="Arimo Bold"/>
                <a:sym typeface="Arimo Bold"/>
              </a:rPr>
              <a:t>Insert PHP Code Snippet</a:t>
            </a:r>
          </a:p>
        </p:txBody>
      </p:sp>
      <p:sp>
        <p:nvSpPr>
          <p:cNvPr name="TextBox 17" id="17"/>
          <p:cNvSpPr txBox="true"/>
          <p:nvPr/>
        </p:nvSpPr>
        <p:spPr>
          <a:xfrm rot="0">
            <a:off x="852785" y="5857577"/>
            <a:ext cx="4679454" cy="865286"/>
          </a:xfrm>
          <a:prstGeom prst="rect">
            <a:avLst/>
          </a:prstGeom>
        </p:spPr>
        <p:txBody>
          <a:bodyPr anchor="t" rtlCol="false" tIns="0" lIns="0" bIns="0" rIns="0">
            <a:spAutoFit/>
          </a:bodyPr>
          <a:lstStyle/>
          <a:p>
            <a:pPr algn="l">
              <a:lnSpc>
                <a:spcPts val="3062"/>
              </a:lnSpc>
            </a:pPr>
            <a:r>
              <a:rPr lang="en-US" sz="1874" b="true">
                <a:solidFill>
                  <a:srgbClr val="D7D4CC"/>
                </a:solidFill>
                <a:latin typeface="Raleway Medium"/>
                <a:ea typeface="Raleway Medium"/>
                <a:cs typeface="Raleway Medium"/>
                <a:sym typeface="Raleway Medium"/>
              </a:rPr>
              <a:t>Pour intégrer du code PHP personnalisé dans le site.</a:t>
            </a:r>
          </a:p>
        </p:txBody>
      </p:sp>
      <p:sp>
        <p:nvSpPr>
          <p:cNvPr name="Freeform 18" id="18" descr="preencoded.png"/>
          <p:cNvSpPr/>
          <p:nvPr/>
        </p:nvSpPr>
        <p:spPr>
          <a:xfrm flipH="false" flipV="false" rot="0">
            <a:off x="5897612" y="4606230"/>
            <a:ext cx="609005" cy="609005"/>
          </a:xfrm>
          <a:custGeom>
            <a:avLst/>
            <a:gdLst/>
            <a:ahLst/>
            <a:cxnLst/>
            <a:rect r="r" b="b" t="t" l="l"/>
            <a:pathLst>
              <a:path h="609005" w="609005">
                <a:moveTo>
                  <a:pt x="0" y="0"/>
                </a:moveTo>
                <a:lnTo>
                  <a:pt x="609006" y="0"/>
                </a:lnTo>
                <a:lnTo>
                  <a:pt x="609006" y="609005"/>
                </a:lnTo>
                <a:lnTo>
                  <a:pt x="0" y="609005"/>
                </a:lnTo>
                <a:lnTo>
                  <a:pt x="0" y="0"/>
                </a:lnTo>
                <a:close/>
              </a:path>
            </a:pathLst>
          </a:custGeom>
          <a:blipFill>
            <a:blip r:embed="rId8"/>
            <a:stretch>
              <a:fillRect l="0" t="0" r="0" b="0"/>
            </a:stretch>
          </a:blipFill>
        </p:spPr>
      </p:sp>
      <p:sp>
        <p:nvSpPr>
          <p:cNvPr name="TextBox 19" id="19"/>
          <p:cNvSpPr txBox="true"/>
          <p:nvPr/>
        </p:nvSpPr>
        <p:spPr>
          <a:xfrm rot="0">
            <a:off x="5897612" y="5439816"/>
            <a:ext cx="2707184" cy="357336"/>
          </a:xfrm>
          <a:prstGeom prst="rect">
            <a:avLst/>
          </a:prstGeom>
        </p:spPr>
        <p:txBody>
          <a:bodyPr anchor="t" rtlCol="false" tIns="0" lIns="0" bIns="0" rIns="0">
            <a:spAutoFit/>
          </a:bodyPr>
          <a:lstStyle/>
          <a:p>
            <a:pPr algn="l">
              <a:lnSpc>
                <a:spcPts val="2625"/>
              </a:lnSpc>
            </a:pPr>
            <a:r>
              <a:rPr lang="en-US" sz="2125" b="true">
                <a:solidFill>
                  <a:srgbClr val="D7D4CC"/>
                </a:solidFill>
                <a:latin typeface="Arimo Bold"/>
                <a:ea typeface="Arimo Bold"/>
                <a:cs typeface="Arimo Bold"/>
                <a:sym typeface="Arimo Bold"/>
              </a:rPr>
              <a:t>FluentAuth</a:t>
            </a:r>
          </a:p>
        </p:txBody>
      </p:sp>
      <p:sp>
        <p:nvSpPr>
          <p:cNvPr name="TextBox 20" id="20"/>
          <p:cNvSpPr txBox="true"/>
          <p:nvPr/>
        </p:nvSpPr>
        <p:spPr>
          <a:xfrm rot="0">
            <a:off x="5897612" y="5857577"/>
            <a:ext cx="4679602" cy="865286"/>
          </a:xfrm>
          <a:prstGeom prst="rect">
            <a:avLst/>
          </a:prstGeom>
        </p:spPr>
        <p:txBody>
          <a:bodyPr anchor="t" rtlCol="false" tIns="0" lIns="0" bIns="0" rIns="0">
            <a:spAutoFit/>
          </a:bodyPr>
          <a:lstStyle/>
          <a:p>
            <a:pPr algn="l">
              <a:lnSpc>
                <a:spcPts val="3062"/>
              </a:lnSpc>
            </a:pPr>
            <a:r>
              <a:rPr lang="en-US" sz="1874" b="true">
                <a:solidFill>
                  <a:srgbClr val="D7D4CC"/>
                </a:solidFill>
                <a:latin typeface="Raleway Medium"/>
                <a:ea typeface="Raleway Medium"/>
                <a:cs typeface="Raleway Medium"/>
                <a:sym typeface="Raleway Medium"/>
              </a:rPr>
              <a:t>Gère les formulaires de connexion et l'authentification des utilisateurs.</a:t>
            </a:r>
          </a:p>
        </p:txBody>
      </p:sp>
      <p:sp>
        <p:nvSpPr>
          <p:cNvPr name="Freeform 21" id="21" descr="preencoded.png"/>
          <p:cNvSpPr/>
          <p:nvPr/>
        </p:nvSpPr>
        <p:spPr>
          <a:xfrm flipH="false" flipV="false" rot="0">
            <a:off x="852785" y="7453759"/>
            <a:ext cx="609005" cy="609005"/>
          </a:xfrm>
          <a:custGeom>
            <a:avLst/>
            <a:gdLst/>
            <a:ahLst/>
            <a:cxnLst/>
            <a:rect r="r" b="b" t="t" l="l"/>
            <a:pathLst>
              <a:path h="609005" w="609005">
                <a:moveTo>
                  <a:pt x="0" y="0"/>
                </a:moveTo>
                <a:lnTo>
                  <a:pt x="609005" y="0"/>
                </a:lnTo>
                <a:lnTo>
                  <a:pt x="609005" y="609005"/>
                </a:lnTo>
                <a:lnTo>
                  <a:pt x="0" y="609005"/>
                </a:lnTo>
                <a:lnTo>
                  <a:pt x="0" y="0"/>
                </a:lnTo>
                <a:close/>
              </a:path>
            </a:pathLst>
          </a:custGeom>
          <a:blipFill>
            <a:blip r:embed="rId9"/>
            <a:stretch>
              <a:fillRect l="0" t="0" r="0" b="0"/>
            </a:stretch>
          </a:blipFill>
        </p:spPr>
      </p:sp>
      <p:sp>
        <p:nvSpPr>
          <p:cNvPr name="TextBox 22" id="22"/>
          <p:cNvSpPr txBox="true"/>
          <p:nvPr/>
        </p:nvSpPr>
        <p:spPr>
          <a:xfrm rot="0">
            <a:off x="852785" y="8287345"/>
            <a:ext cx="2707184" cy="357336"/>
          </a:xfrm>
          <a:prstGeom prst="rect">
            <a:avLst/>
          </a:prstGeom>
        </p:spPr>
        <p:txBody>
          <a:bodyPr anchor="t" rtlCol="false" tIns="0" lIns="0" bIns="0" rIns="0">
            <a:spAutoFit/>
          </a:bodyPr>
          <a:lstStyle/>
          <a:p>
            <a:pPr algn="l">
              <a:lnSpc>
                <a:spcPts val="2625"/>
              </a:lnSpc>
            </a:pPr>
            <a:r>
              <a:rPr lang="en-US" sz="2125" b="true">
                <a:solidFill>
                  <a:srgbClr val="D7D4CC"/>
                </a:solidFill>
                <a:latin typeface="Arimo Bold"/>
                <a:ea typeface="Arimo Bold"/>
                <a:cs typeface="Arimo Bold"/>
                <a:sym typeface="Arimo Bold"/>
              </a:rPr>
              <a:t>Metform</a:t>
            </a:r>
          </a:p>
        </p:txBody>
      </p:sp>
      <p:sp>
        <p:nvSpPr>
          <p:cNvPr name="TextBox 23" id="23"/>
          <p:cNvSpPr txBox="true"/>
          <p:nvPr/>
        </p:nvSpPr>
        <p:spPr>
          <a:xfrm rot="0">
            <a:off x="852785" y="8705106"/>
            <a:ext cx="4679454" cy="865286"/>
          </a:xfrm>
          <a:prstGeom prst="rect">
            <a:avLst/>
          </a:prstGeom>
        </p:spPr>
        <p:txBody>
          <a:bodyPr anchor="t" rtlCol="false" tIns="0" lIns="0" bIns="0" rIns="0">
            <a:spAutoFit/>
          </a:bodyPr>
          <a:lstStyle/>
          <a:p>
            <a:pPr algn="l">
              <a:lnSpc>
                <a:spcPts val="3062"/>
              </a:lnSpc>
            </a:pPr>
            <a:r>
              <a:rPr lang="en-US" sz="1874" b="true">
                <a:solidFill>
                  <a:srgbClr val="D7D4CC"/>
                </a:solidFill>
                <a:latin typeface="Raleway Medium"/>
                <a:ea typeface="Raleway Medium"/>
                <a:cs typeface="Raleway Medium"/>
                <a:sym typeface="Raleway Medium"/>
              </a:rPr>
              <a:t>Extension utilisée pour les commentaires et formulaires de contact.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7272B"/>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0"/>
            <a:ext cx="9144000" cy="5817870"/>
          </a:xfrm>
          <a:custGeom>
            <a:avLst/>
            <a:gdLst/>
            <a:ahLst/>
            <a:cxnLst/>
            <a:rect r="r" b="b" t="t" l="l"/>
            <a:pathLst>
              <a:path h="5817870" w="9144000">
                <a:moveTo>
                  <a:pt x="0" y="0"/>
                </a:moveTo>
                <a:lnTo>
                  <a:pt x="9144000" y="0"/>
                </a:lnTo>
                <a:lnTo>
                  <a:pt x="9144000" y="5817870"/>
                </a:lnTo>
                <a:lnTo>
                  <a:pt x="0" y="5817870"/>
                </a:lnTo>
                <a:lnTo>
                  <a:pt x="0" y="0"/>
                </a:lnTo>
                <a:close/>
              </a:path>
            </a:pathLst>
          </a:custGeom>
          <a:blipFill>
            <a:blip r:embed="rId2"/>
            <a:stretch>
              <a:fillRect l="0" t="0" r="0" b="0"/>
            </a:stretch>
          </a:blipFill>
        </p:spPr>
      </p:sp>
      <p:grpSp>
        <p:nvGrpSpPr>
          <p:cNvPr name="Group 3" id="3"/>
          <p:cNvGrpSpPr/>
          <p:nvPr/>
        </p:nvGrpSpPr>
        <p:grpSpPr>
          <a:xfrm rot="0">
            <a:off x="2113076" y="236925"/>
            <a:ext cx="2305296" cy="230529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14D"/>
            </a:solidFill>
          </p:spPr>
        </p:sp>
        <p:sp>
          <p:nvSpPr>
            <p:cNvPr name="TextBox 5" id="5"/>
            <p:cNvSpPr txBox="true"/>
            <p:nvPr/>
          </p:nvSpPr>
          <p:spPr>
            <a:xfrm>
              <a:off x="76200" y="-38100"/>
              <a:ext cx="660400" cy="774700"/>
            </a:xfrm>
            <a:prstGeom prst="rect">
              <a:avLst/>
            </a:prstGeom>
          </p:spPr>
          <p:txBody>
            <a:bodyPr anchor="ctr" rtlCol="false" tIns="50800" lIns="50800" bIns="50800" rIns="50800"/>
            <a:lstStyle/>
            <a:p>
              <a:pPr algn="ctr">
                <a:lnSpc>
                  <a:spcPts val="3937"/>
                </a:lnSpc>
              </a:pPr>
            </a:p>
          </p:txBody>
        </p:sp>
      </p:grpSp>
      <p:sp>
        <p:nvSpPr>
          <p:cNvPr name="Freeform 6" id="6"/>
          <p:cNvSpPr/>
          <p:nvPr/>
        </p:nvSpPr>
        <p:spPr>
          <a:xfrm flipH="false" flipV="false" rot="0">
            <a:off x="1846945" y="50288"/>
            <a:ext cx="2571427" cy="2678570"/>
          </a:xfrm>
          <a:custGeom>
            <a:avLst/>
            <a:gdLst/>
            <a:ahLst/>
            <a:cxnLst/>
            <a:rect r="r" b="b" t="t" l="l"/>
            <a:pathLst>
              <a:path h="2678570" w="2571427">
                <a:moveTo>
                  <a:pt x="0" y="0"/>
                </a:moveTo>
                <a:lnTo>
                  <a:pt x="2571427" y="0"/>
                </a:lnTo>
                <a:lnTo>
                  <a:pt x="2571427" y="2678570"/>
                </a:lnTo>
                <a:lnTo>
                  <a:pt x="0" y="267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113076" y="4558270"/>
            <a:ext cx="1827873" cy="182787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14D"/>
            </a:solidFill>
          </p:spPr>
        </p:sp>
        <p:sp>
          <p:nvSpPr>
            <p:cNvPr name="TextBox 9" id="9"/>
            <p:cNvSpPr txBox="true"/>
            <p:nvPr/>
          </p:nvSpPr>
          <p:spPr>
            <a:xfrm>
              <a:off x="76200" y="-38100"/>
              <a:ext cx="660400" cy="774700"/>
            </a:xfrm>
            <a:prstGeom prst="rect">
              <a:avLst/>
            </a:prstGeom>
          </p:spPr>
          <p:txBody>
            <a:bodyPr anchor="ctr" rtlCol="false" tIns="50800" lIns="50800" bIns="50800" rIns="50800"/>
            <a:lstStyle/>
            <a:p>
              <a:pPr algn="ctr">
                <a:lnSpc>
                  <a:spcPts val="3937"/>
                </a:lnSpc>
              </a:pPr>
            </a:p>
          </p:txBody>
        </p:sp>
      </p:grpSp>
      <p:sp>
        <p:nvSpPr>
          <p:cNvPr name="Freeform 10" id="10"/>
          <p:cNvSpPr/>
          <p:nvPr/>
        </p:nvSpPr>
        <p:spPr>
          <a:xfrm flipH="false" flipV="false" rot="0">
            <a:off x="2113076" y="4886050"/>
            <a:ext cx="1827873" cy="1827873"/>
          </a:xfrm>
          <a:custGeom>
            <a:avLst/>
            <a:gdLst/>
            <a:ahLst/>
            <a:cxnLst/>
            <a:rect r="r" b="b" t="t" l="l"/>
            <a:pathLst>
              <a:path h="1827873" w="1827873">
                <a:moveTo>
                  <a:pt x="0" y="0"/>
                </a:moveTo>
                <a:lnTo>
                  <a:pt x="1827873" y="0"/>
                </a:lnTo>
                <a:lnTo>
                  <a:pt x="1827873" y="1827873"/>
                </a:lnTo>
                <a:lnTo>
                  <a:pt x="0" y="1827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8078031" y="6386142"/>
            <a:ext cx="2131938" cy="213193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14D"/>
            </a:solidFill>
          </p:spPr>
        </p:sp>
        <p:sp>
          <p:nvSpPr>
            <p:cNvPr name="TextBox 13" id="13"/>
            <p:cNvSpPr txBox="true"/>
            <p:nvPr/>
          </p:nvSpPr>
          <p:spPr>
            <a:xfrm>
              <a:off x="76200" y="-38100"/>
              <a:ext cx="660400" cy="774700"/>
            </a:xfrm>
            <a:prstGeom prst="rect">
              <a:avLst/>
            </a:prstGeom>
          </p:spPr>
          <p:txBody>
            <a:bodyPr anchor="ctr" rtlCol="false" tIns="50800" lIns="50800" bIns="50800" rIns="50800"/>
            <a:lstStyle/>
            <a:p>
              <a:pPr algn="ctr">
                <a:lnSpc>
                  <a:spcPts val="3937"/>
                </a:lnSpc>
              </a:pPr>
            </a:p>
          </p:txBody>
        </p:sp>
      </p:grpSp>
      <p:sp>
        <p:nvSpPr>
          <p:cNvPr name="Freeform 14" id="14"/>
          <p:cNvSpPr/>
          <p:nvPr/>
        </p:nvSpPr>
        <p:spPr>
          <a:xfrm flipH="false" flipV="false" rot="0">
            <a:off x="8442867" y="6713923"/>
            <a:ext cx="1398801" cy="1230945"/>
          </a:xfrm>
          <a:custGeom>
            <a:avLst/>
            <a:gdLst/>
            <a:ahLst/>
            <a:cxnLst/>
            <a:rect r="r" b="b" t="t" l="l"/>
            <a:pathLst>
              <a:path h="1230945" w="1398801">
                <a:moveTo>
                  <a:pt x="0" y="0"/>
                </a:moveTo>
                <a:lnTo>
                  <a:pt x="1398801" y="0"/>
                </a:lnTo>
                <a:lnTo>
                  <a:pt x="1398801" y="1230945"/>
                </a:lnTo>
                <a:lnTo>
                  <a:pt x="0" y="12309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0" y="2794635"/>
            <a:ext cx="6531449" cy="976314"/>
          </a:xfrm>
          <a:prstGeom prst="rect">
            <a:avLst/>
          </a:prstGeom>
        </p:spPr>
        <p:txBody>
          <a:bodyPr anchor="t" rtlCol="false" tIns="0" lIns="0" bIns="0" rIns="0">
            <a:spAutoFit/>
          </a:bodyPr>
          <a:lstStyle/>
          <a:p>
            <a:pPr algn="ctr">
              <a:lnSpc>
                <a:spcPts val="3937"/>
              </a:lnSpc>
              <a:spcBef>
                <a:spcPct val="0"/>
              </a:spcBef>
            </a:pPr>
            <a:r>
              <a:rPr lang="en-US" b="true" sz="2437">
                <a:solidFill>
                  <a:srgbClr val="A6A6A6"/>
                </a:solidFill>
                <a:latin typeface="Raleway Medium"/>
                <a:ea typeface="Raleway Medium"/>
                <a:cs typeface="Raleway Medium"/>
                <a:sym typeface="Raleway Medium"/>
              </a:rPr>
              <a:t>Nous avons acquis une bonne maîtrise de GIT et GIT HUB</a:t>
            </a:r>
          </a:p>
        </p:txBody>
      </p:sp>
      <p:sp>
        <p:nvSpPr>
          <p:cNvPr name="TextBox 16" id="16"/>
          <p:cNvSpPr txBox="true"/>
          <p:nvPr/>
        </p:nvSpPr>
        <p:spPr>
          <a:xfrm rot="0">
            <a:off x="1219313" y="6652842"/>
            <a:ext cx="3574723" cy="494919"/>
          </a:xfrm>
          <a:prstGeom prst="rect">
            <a:avLst/>
          </a:prstGeom>
        </p:spPr>
        <p:txBody>
          <a:bodyPr anchor="t" rtlCol="false" tIns="0" lIns="0" bIns="0" rIns="0">
            <a:spAutoFit/>
          </a:bodyPr>
          <a:lstStyle/>
          <a:p>
            <a:pPr algn="ctr">
              <a:lnSpc>
                <a:spcPts val="4189"/>
              </a:lnSpc>
              <a:spcBef>
                <a:spcPct val="0"/>
              </a:spcBef>
            </a:pPr>
            <a:r>
              <a:rPr lang="en-US" b="true" sz="2593">
                <a:solidFill>
                  <a:srgbClr val="A6A6A6"/>
                </a:solidFill>
                <a:latin typeface="Raleway Medium"/>
                <a:ea typeface="Raleway Medium"/>
                <a:cs typeface="Raleway Medium"/>
                <a:sym typeface="Raleway Medium"/>
              </a:rPr>
              <a:t>Maîtrise de Word Press</a:t>
            </a:r>
          </a:p>
        </p:txBody>
      </p:sp>
      <p:sp>
        <p:nvSpPr>
          <p:cNvPr name="TextBox 17" id="17"/>
          <p:cNvSpPr txBox="true"/>
          <p:nvPr/>
        </p:nvSpPr>
        <p:spPr>
          <a:xfrm rot="0">
            <a:off x="4794036" y="8975281"/>
            <a:ext cx="9306719" cy="481014"/>
          </a:xfrm>
          <a:prstGeom prst="rect">
            <a:avLst/>
          </a:prstGeom>
        </p:spPr>
        <p:txBody>
          <a:bodyPr anchor="t" rtlCol="false" tIns="0" lIns="0" bIns="0" rIns="0">
            <a:spAutoFit/>
          </a:bodyPr>
          <a:lstStyle/>
          <a:p>
            <a:pPr algn="ctr">
              <a:lnSpc>
                <a:spcPts val="3937"/>
              </a:lnSpc>
              <a:spcBef>
                <a:spcPct val="0"/>
              </a:spcBef>
            </a:pPr>
            <a:r>
              <a:rPr lang="en-US" b="true" sz="2437">
                <a:solidFill>
                  <a:srgbClr val="A6A6A6"/>
                </a:solidFill>
                <a:latin typeface="Raleway Medium"/>
                <a:ea typeface="Raleway Medium"/>
                <a:cs typeface="Raleway Medium"/>
                <a:sym typeface="Raleway Medium"/>
              </a:rPr>
              <a:t>Acquisition de compétences en travail d'équipe grâce à TRELLO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B1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72B"/>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7" id="7"/>
          <p:cNvSpPr txBox="true"/>
          <p:nvPr/>
        </p:nvSpPr>
        <p:spPr>
          <a:xfrm rot="0">
            <a:off x="1101329" y="2810470"/>
            <a:ext cx="6358681" cy="746820"/>
          </a:xfrm>
          <a:prstGeom prst="rect">
            <a:avLst/>
          </a:prstGeom>
        </p:spPr>
        <p:txBody>
          <a:bodyPr anchor="t" rtlCol="false" tIns="0" lIns="0" bIns="0" rIns="0">
            <a:spAutoFit/>
          </a:bodyPr>
          <a:lstStyle/>
          <a:p>
            <a:pPr algn="l">
              <a:lnSpc>
                <a:spcPts val="5500"/>
              </a:lnSpc>
            </a:pPr>
            <a:r>
              <a:rPr lang="en-US" sz="4375" b="true">
                <a:solidFill>
                  <a:srgbClr val="FFE14D"/>
                </a:solidFill>
                <a:latin typeface="Arimo Bold"/>
                <a:ea typeface="Arimo Bold"/>
                <a:cs typeface="Arimo Bold"/>
                <a:sym typeface="Arimo Bold"/>
              </a:rPr>
              <a:t>Pourquoi WordPress ?</a:t>
            </a:r>
          </a:p>
        </p:txBody>
      </p:sp>
      <p:sp>
        <p:nvSpPr>
          <p:cNvPr name="TextBox 8" id="8"/>
          <p:cNvSpPr txBox="true"/>
          <p:nvPr/>
        </p:nvSpPr>
        <p:spPr>
          <a:xfrm rot="0">
            <a:off x="1604665" y="4072384"/>
            <a:ext cx="15582007" cy="1121569"/>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Simplicité et flexibilité : </a:t>
            </a:r>
            <a:r>
              <a:rPr lang="en-US" b="true" sz="2437">
                <a:solidFill>
                  <a:srgbClr val="D7D4CC"/>
                </a:solidFill>
                <a:latin typeface="Raleway Medium"/>
                <a:ea typeface="Raleway Medium"/>
                <a:cs typeface="Raleway Medium"/>
                <a:sym typeface="Raleway Medium"/>
              </a:rPr>
              <a:t>WordPress permet une gestion simplifiée du contenu et des fonctionnalités grâce à des extensions comme Elementor et FluentAuth.</a:t>
            </a:r>
          </a:p>
        </p:txBody>
      </p:sp>
      <p:sp>
        <p:nvSpPr>
          <p:cNvPr name="TextBox 9" id="9"/>
          <p:cNvSpPr txBox="true"/>
          <p:nvPr/>
        </p:nvSpPr>
        <p:spPr>
          <a:xfrm rot="0">
            <a:off x="1604665" y="5189785"/>
            <a:ext cx="15582007" cy="1121569"/>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Personnalisation : </a:t>
            </a:r>
            <a:r>
              <a:rPr lang="en-US" b="true" sz="2437">
                <a:solidFill>
                  <a:srgbClr val="D7D4CC"/>
                </a:solidFill>
                <a:latin typeface="Raleway Medium"/>
                <a:ea typeface="Raleway Medium"/>
                <a:cs typeface="Raleway Medium"/>
                <a:sym typeface="Raleway Medium"/>
              </a:rPr>
              <a:t>Grâce à l'utilisation d'extensions comme Insert PHP Code Snippet, nous avons pu ajouter du code personnalisé et adapter le site aux besoins spécifiques d'IRIS-STUDENT.</a:t>
            </a:r>
          </a:p>
        </p:txBody>
      </p:sp>
      <p:sp>
        <p:nvSpPr>
          <p:cNvPr name="TextBox 10" id="10"/>
          <p:cNvSpPr txBox="true"/>
          <p:nvPr/>
        </p:nvSpPr>
        <p:spPr>
          <a:xfrm rot="0">
            <a:off x="1604665" y="6307187"/>
            <a:ext cx="15582007" cy="1121569"/>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Communauté et support : </a:t>
            </a:r>
            <a:r>
              <a:rPr lang="en-US" b="true" sz="2437">
                <a:solidFill>
                  <a:srgbClr val="D7D4CC"/>
                </a:solidFill>
                <a:latin typeface="Raleway Medium"/>
                <a:ea typeface="Raleway Medium"/>
                <a:cs typeface="Raleway Medium"/>
                <a:sym typeface="Raleway Medium"/>
              </a:rPr>
              <a:t>WordPress dispose d'une vaste communauté et de ressources qui ont facilité le développement du projet.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B1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72B"/>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7" id="7"/>
          <p:cNvSpPr txBox="true"/>
          <p:nvPr/>
        </p:nvSpPr>
        <p:spPr>
          <a:xfrm rot="0">
            <a:off x="1101329" y="2393454"/>
            <a:ext cx="5594748" cy="746820"/>
          </a:xfrm>
          <a:prstGeom prst="rect">
            <a:avLst/>
          </a:prstGeom>
        </p:spPr>
        <p:txBody>
          <a:bodyPr anchor="t" rtlCol="false" tIns="0" lIns="0" bIns="0" rIns="0">
            <a:spAutoFit/>
          </a:bodyPr>
          <a:lstStyle/>
          <a:p>
            <a:pPr algn="l">
              <a:lnSpc>
                <a:spcPts val="5500"/>
              </a:lnSpc>
            </a:pPr>
            <a:r>
              <a:rPr lang="en-US" sz="4375" b="true">
                <a:solidFill>
                  <a:srgbClr val="FFE14D"/>
                </a:solidFill>
                <a:latin typeface="Arimo Bold"/>
                <a:ea typeface="Arimo Bold"/>
                <a:cs typeface="Arimo Bold"/>
                <a:sym typeface="Arimo Bold"/>
              </a:rPr>
              <a:t>Structure du site</a:t>
            </a:r>
          </a:p>
        </p:txBody>
      </p:sp>
      <p:sp>
        <p:nvSpPr>
          <p:cNvPr name="TextBox 8" id="8"/>
          <p:cNvSpPr txBox="true"/>
          <p:nvPr/>
        </p:nvSpPr>
        <p:spPr>
          <a:xfrm rot="0">
            <a:off x="1604665" y="3655367"/>
            <a:ext cx="15582007" cy="617935"/>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Page d'accès : </a:t>
            </a:r>
            <a:r>
              <a:rPr lang="en-US" b="true" sz="2437">
                <a:solidFill>
                  <a:srgbClr val="D7D4CC"/>
                </a:solidFill>
                <a:latin typeface="Raleway Medium"/>
                <a:ea typeface="Raleway Medium"/>
                <a:cs typeface="Raleway Medium"/>
                <a:sym typeface="Raleway Medium"/>
              </a:rPr>
              <a:t>Accès rapide aux informations sur l'école et les ressources principales.</a:t>
            </a:r>
          </a:p>
        </p:txBody>
      </p:sp>
      <p:sp>
        <p:nvSpPr>
          <p:cNvPr name="TextBox 9" id="9"/>
          <p:cNvSpPr txBox="true"/>
          <p:nvPr/>
        </p:nvSpPr>
        <p:spPr>
          <a:xfrm rot="0">
            <a:off x="1604665" y="4269135"/>
            <a:ext cx="15582007" cy="617935"/>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À propos : </a:t>
            </a:r>
            <a:r>
              <a:rPr lang="en-US" b="true" sz="2437">
                <a:solidFill>
                  <a:srgbClr val="D7D4CC"/>
                </a:solidFill>
                <a:latin typeface="Raleway Medium"/>
                <a:ea typeface="Raleway Medium"/>
                <a:cs typeface="Raleway Medium"/>
                <a:sym typeface="Raleway Medium"/>
              </a:rPr>
              <a:t>Présentation de l'école IRIS et du projet IRIS-STUDENT.</a:t>
            </a:r>
          </a:p>
        </p:txBody>
      </p:sp>
      <p:sp>
        <p:nvSpPr>
          <p:cNvPr name="TextBox 10" id="10"/>
          <p:cNvSpPr txBox="true"/>
          <p:nvPr/>
        </p:nvSpPr>
        <p:spPr>
          <a:xfrm rot="0">
            <a:off x="1604665" y="4882902"/>
            <a:ext cx="15582007" cy="617935"/>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Contact : </a:t>
            </a:r>
            <a:r>
              <a:rPr lang="en-US" b="true" sz="2437">
                <a:solidFill>
                  <a:srgbClr val="D7D4CC"/>
                </a:solidFill>
                <a:latin typeface="Raleway Medium"/>
                <a:ea typeface="Raleway Medium"/>
                <a:cs typeface="Raleway Medium"/>
                <a:sym typeface="Raleway Medium"/>
              </a:rPr>
              <a:t>Informations et formulaire de contact.</a:t>
            </a:r>
          </a:p>
        </p:txBody>
      </p:sp>
      <p:sp>
        <p:nvSpPr>
          <p:cNvPr name="TextBox 11" id="11"/>
          <p:cNvSpPr txBox="true"/>
          <p:nvPr/>
        </p:nvSpPr>
        <p:spPr>
          <a:xfrm rot="0">
            <a:off x="1604665" y="5496669"/>
            <a:ext cx="15582007" cy="617935"/>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Navigation</a:t>
            </a:r>
            <a:r>
              <a:rPr lang="en-US" b="true" sz="2437">
                <a:solidFill>
                  <a:srgbClr val="D7D4CC"/>
                </a:solidFill>
                <a:latin typeface="Raleway Medium"/>
                <a:ea typeface="Raleway Medium"/>
                <a:cs typeface="Raleway Medium"/>
                <a:sym typeface="Raleway Medium"/>
              </a:rPr>
              <a:t> : Interface claire avec des menus bien organisés, construits avec Elementor.</a:t>
            </a:r>
          </a:p>
        </p:txBody>
      </p:sp>
      <p:sp>
        <p:nvSpPr>
          <p:cNvPr name="TextBox 12" id="12"/>
          <p:cNvSpPr txBox="true"/>
          <p:nvPr/>
        </p:nvSpPr>
        <p:spPr>
          <a:xfrm rot="0">
            <a:off x="1604665" y="6110436"/>
            <a:ext cx="15582007" cy="617935"/>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Cours : </a:t>
            </a:r>
            <a:r>
              <a:rPr lang="en-US" b="true" sz="2437">
                <a:solidFill>
                  <a:srgbClr val="D7D4CC"/>
                </a:solidFill>
                <a:latin typeface="Raleway Medium"/>
                <a:ea typeface="Raleway Medium"/>
                <a:cs typeface="Raleway Medium"/>
                <a:sym typeface="Raleway Medium"/>
              </a:rPr>
              <a:t>présentation de cours fondamentaux et d'exercices en programmation </a:t>
            </a:r>
          </a:p>
        </p:txBody>
      </p:sp>
      <p:sp>
        <p:nvSpPr>
          <p:cNvPr name="TextBox 13" id="13"/>
          <p:cNvSpPr txBox="true"/>
          <p:nvPr/>
        </p:nvSpPr>
        <p:spPr>
          <a:xfrm rot="0">
            <a:off x="1604665" y="6724204"/>
            <a:ext cx="15582007" cy="1121569"/>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Entreprise et présentation du groupe : </a:t>
            </a:r>
            <a:r>
              <a:rPr lang="en-US" b="true" sz="2437">
                <a:solidFill>
                  <a:srgbClr val="D7D4CC"/>
                </a:solidFill>
                <a:latin typeface="Raleway Medium"/>
                <a:ea typeface="Raleway Medium"/>
                <a:cs typeface="Raleway Medium"/>
                <a:sym typeface="Raleway Medium"/>
              </a:rPr>
              <a:t>Un descriptif des entreprises partenaires du groupe et des accomplissements et tâches de chaque membres.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B1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72B"/>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7" id="7"/>
          <p:cNvSpPr txBox="true"/>
          <p:nvPr/>
        </p:nvSpPr>
        <p:spPr>
          <a:xfrm rot="0">
            <a:off x="1101329" y="3007221"/>
            <a:ext cx="5740747" cy="746820"/>
          </a:xfrm>
          <a:prstGeom prst="rect">
            <a:avLst/>
          </a:prstGeom>
        </p:spPr>
        <p:txBody>
          <a:bodyPr anchor="t" rtlCol="false" tIns="0" lIns="0" bIns="0" rIns="0">
            <a:spAutoFit/>
          </a:bodyPr>
          <a:lstStyle/>
          <a:p>
            <a:pPr algn="l">
              <a:lnSpc>
                <a:spcPts val="5500"/>
              </a:lnSpc>
            </a:pPr>
            <a:r>
              <a:rPr lang="en-US" sz="4375" b="true">
                <a:solidFill>
                  <a:srgbClr val="FFE14D"/>
                </a:solidFill>
                <a:latin typeface="Arimo Bold"/>
                <a:ea typeface="Arimo Bold"/>
                <a:cs typeface="Arimo Bold"/>
                <a:sym typeface="Arimo Bold"/>
              </a:rPr>
              <a:t>Extensions utilisées</a:t>
            </a:r>
          </a:p>
        </p:txBody>
      </p:sp>
      <p:sp>
        <p:nvSpPr>
          <p:cNvPr name="TextBox 8" id="8"/>
          <p:cNvSpPr txBox="true"/>
          <p:nvPr/>
        </p:nvSpPr>
        <p:spPr>
          <a:xfrm rot="0">
            <a:off x="1604665" y="4269135"/>
            <a:ext cx="15582007" cy="617935"/>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Elementor :</a:t>
            </a:r>
            <a:r>
              <a:rPr lang="en-US" b="true" sz="2437">
                <a:solidFill>
                  <a:srgbClr val="D7D4CC"/>
                </a:solidFill>
                <a:latin typeface="Raleway Medium"/>
                <a:ea typeface="Raleway Medium"/>
                <a:cs typeface="Raleway Medium"/>
                <a:sym typeface="Raleway Medium"/>
              </a:rPr>
              <a:t> Gestion des grilles et style, permettant une mise en page fluide et personnalisée.</a:t>
            </a:r>
          </a:p>
        </p:txBody>
      </p:sp>
      <p:sp>
        <p:nvSpPr>
          <p:cNvPr name="TextBox 9" id="9"/>
          <p:cNvSpPr txBox="true"/>
          <p:nvPr/>
        </p:nvSpPr>
        <p:spPr>
          <a:xfrm rot="0">
            <a:off x="1604665" y="4882902"/>
            <a:ext cx="15582007" cy="1121569"/>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Insert PHP Code Snippet : </a:t>
            </a:r>
            <a:r>
              <a:rPr lang="en-US" b="true" sz="2437">
                <a:solidFill>
                  <a:srgbClr val="D7D4CC"/>
                </a:solidFill>
                <a:latin typeface="Raleway Medium"/>
                <a:ea typeface="Raleway Medium"/>
                <a:cs typeface="Raleway Medium"/>
                <a:sym typeface="Raleway Medium"/>
              </a:rPr>
              <a:t>Pour intégrer du code PHP personnalisé nécessaire pour des fonctionnalités spécifiques.</a:t>
            </a:r>
          </a:p>
        </p:txBody>
      </p:sp>
      <p:sp>
        <p:nvSpPr>
          <p:cNvPr name="TextBox 10" id="10"/>
          <p:cNvSpPr txBox="true"/>
          <p:nvPr/>
        </p:nvSpPr>
        <p:spPr>
          <a:xfrm rot="0">
            <a:off x="1604665" y="6000304"/>
            <a:ext cx="15582007" cy="617935"/>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FluentAuth : </a:t>
            </a:r>
            <a:r>
              <a:rPr lang="en-US" b="true" sz="2437">
                <a:solidFill>
                  <a:srgbClr val="D7D4CC"/>
                </a:solidFill>
                <a:latin typeface="Raleway Medium"/>
                <a:ea typeface="Raleway Medium"/>
                <a:cs typeface="Raleway Medium"/>
                <a:sym typeface="Raleway Medium"/>
              </a:rPr>
              <a:t>Gère les formulaires de connexion de manière sécurisée pour les utilisateurs du site.</a:t>
            </a:r>
          </a:p>
        </p:txBody>
      </p:sp>
      <p:sp>
        <p:nvSpPr>
          <p:cNvPr name="TextBox 11" id="11"/>
          <p:cNvSpPr txBox="true"/>
          <p:nvPr/>
        </p:nvSpPr>
        <p:spPr>
          <a:xfrm rot="0">
            <a:off x="1604665" y="6614071"/>
            <a:ext cx="15582007" cy="617935"/>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Metform : </a:t>
            </a:r>
            <a:r>
              <a:rPr lang="en-US" b="true" sz="2437">
                <a:solidFill>
                  <a:srgbClr val="D7D4CC"/>
                </a:solidFill>
                <a:latin typeface="Raleway Medium"/>
                <a:ea typeface="Raleway Medium"/>
                <a:cs typeface="Raleway Medium"/>
                <a:sym typeface="Raleway Medium"/>
              </a:rPr>
              <a:t>Gère les commentaires des étudiants et les formulaires de contact.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B1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72B"/>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7" id="7"/>
          <p:cNvSpPr txBox="true"/>
          <p:nvPr/>
        </p:nvSpPr>
        <p:spPr>
          <a:xfrm rot="0">
            <a:off x="1101329" y="3369171"/>
            <a:ext cx="5594748" cy="746820"/>
          </a:xfrm>
          <a:prstGeom prst="rect">
            <a:avLst/>
          </a:prstGeom>
        </p:spPr>
        <p:txBody>
          <a:bodyPr anchor="t" rtlCol="false" tIns="0" lIns="0" bIns="0" rIns="0">
            <a:spAutoFit/>
          </a:bodyPr>
          <a:lstStyle/>
          <a:p>
            <a:pPr algn="l">
              <a:lnSpc>
                <a:spcPts val="5500"/>
              </a:lnSpc>
            </a:pPr>
            <a:r>
              <a:rPr lang="en-US" sz="4375" b="true">
                <a:solidFill>
                  <a:srgbClr val="FFE14D"/>
                </a:solidFill>
                <a:latin typeface="Arimo Bold"/>
                <a:ea typeface="Arimo Bold"/>
                <a:cs typeface="Arimo Bold"/>
                <a:sym typeface="Arimo Bold"/>
              </a:rPr>
              <a:t>Sécurité du site</a:t>
            </a:r>
          </a:p>
        </p:txBody>
      </p:sp>
      <p:sp>
        <p:nvSpPr>
          <p:cNvPr name="TextBox 8" id="8"/>
          <p:cNvSpPr txBox="true"/>
          <p:nvPr/>
        </p:nvSpPr>
        <p:spPr>
          <a:xfrm rot="0">
            <a:off x="1604665" y="4631085"/>
            <a:ext cx="15582007" cy="1121569"/>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Formulaires sécurisés : </a:t>
            </a:r>
            <a:r>
              <a:rPr lang="en-US" b="true" sz="2437">
                <a:solidFill>
                  <a:srgbClr val="D7D4CC"/>
                </a:solidFill>
                <a:latin typeface="Raleway Medium"/>
                <a:ea typeface="Raleway Medium"/>
                <a:cs typeface="Raleway Medium"/>
                <a:sym typeface="Raleway Medium"/>
              </a:rPr>
              <a:t>Utilisation de FluentAuth pour garantir que les formulaires de connexion et d'inscription sont protégés.</a:t>
            </a:r>
          </a:p>
        </p:txBody>
      </p:sp>
      <p:sp>
        <p:nvSpPr>
          <p:cNvPr name="TextBox 9" id="9"/>
          <p:cNvSpPr txBox="true"/>
          <p:nvPr/>
        </p:nvSpPr>
        <p:spPr>
          <a:xfrm rot="0">
            <a:off x="1604665" y="5748486"/>
            <a:ext cx="15582007" cy="1121569"/>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Code PHP sécurisé :</a:t>
            </a:r>
            <a:r>
              <a:rPr lang="en-US" b="true" sz="2437">
                <a:solidFill>
                  <a:srgbClr val="D7D4CC"/>
                </a:solidFill>
                <a:latin typeface="Raleway Medium"/>
                <a:ea typeface="Raleway Medium"/>
                <a:cs typeface="Raleway Medium"/>
                <a:sym typeface="Raleway Medium"/>
              </a:rPr>
              <a:t> Insert PHP Code Snippet permet d'intégrer du PHP personnalisé tout en respectant les bonnes pratiques de sécurité.</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B1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72B"/>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7" id="7"/>
          <p:cNvSpPr txBox="true"/>
          <p:nvPr/>
        </p:nvSpPr>
        <p:spPr>
          <a:xfrm rot="0">
            <a:off x="1101329" y="3620989"/>
            <a:ext cx="5713214" cy="746820"/>
          </a:xfrm>
          <a:prstGeom prst="rect">
            <a:avLst/>
          </a:prstGeom>
        </p:spPr>
        <p:txBody>
          <a:bodyPr anchor="t" rtlCol="false" tIns="0" lIns="0" bIns="0" rIns="0">
            <a:spAutoFit/>
          </a:bodyPr>
          <a:lstStyle/>
          <a:p>
            <a:pPr algn="l">
              <a:lnSpc>
                <a:spcPts val="5500"/>
              </a:lnSpc>
            </a:pPr>
            <a:r>
              <a:rPr lang="en-US" sz="4375" b="true">
                <a:solidFill>
                  <a:srgbClr val="FFE14D"/>
                </a:solidFill>
                <a:latin typeface="Arimo Bold"/>
                <a:ea typeface="Arimo Bold"/>
                <a:cs typeface="Arimo Bold"/>
                <a:sym typeface="Arimo Bold"/>
              </a:rPr>
              <a:t>Gestion de contenu</a:t>
            </a:r>
          </a:p>
        </p:txBody>
      </p:sp>
      <p:sp>
        <p:nvSpPr>
          <p:cNvPr name="TextBox 8" id="8"/>
          <p:cNvSpPr txBox="true"/>
          <p:nvPr/>
        </p:nvSpPr>
        <p:spPr>
          <a:xfrm rot="0">
            <a:off x="1604665" y="4882902"/>
            <a:ext cx="15582007" cy="617935"/>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Gestion collaborative : </a:t>
            </a:r>
            <a:r>
              <a:rPr lang="en-US" b="true" sz="2437">
                <a:solidFill>
                  <a:srgbClr val="D7D4CC"/>
                </a:solidFill>
                <a:latin typeface="Raleway Medium"/>
                <a:ea typeface="Raleway Medium"/>
                <a:cs typeface="Raleway Medium"/>
                <a:sym typeface="Raleway Medium"/>
              </a:rPr>
              <a:t>Chaque membre du groupe a un rôle dans la mise à jour et la création du contenu.</a:t>
            </a:r>
          </a:p>
        </p:txBody>
      </p:sp>
      <p:sp>
        <p:nvSpPr>
          <p:cNvPr name="TextBox 9" id="9"/>
          <p:cNvSpPr txBox="true"/>
          <p:nvPr/>
        </p:nvSpPr>
        <p:spPr>
          <a:xfrm rot="0">
            <a:off x="1604665" y="6015188"/>
            <a:ext cx="15582007" cy="1121569"/>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Éditeur : </a:t>
            </a:r>
            <a:r>
              <a:rPr lang="en-US" b="true" sz="2437">
                <a:solidFill>
                  <a:srgbClr val="D7D4CC"/>
                </a:solidFill>
                <a:latin typeface="Raleway Medium"/>
                <a:ea typeface="Raleway Medium"/>
                <a:cs typeface="Raleway Medium"/>
                <a:sym typeface="Raleway Medium"/>
              </a:rPr>
              <a:t>Elementor permet une gestion visuelle des pages, rendant la modification du contenu facile et intuitive.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B1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72B"/>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7" id="7"/>
          <p:cNvSpPr txBox="true"/>
          <p:nvPr/>
        </p:nvSpPr>
        <p:spPr>
          <a:xfrm rot="0">
            <a:off x="1101329" y="3304282"/>
            <a:ext cx="6645028" cy="746820"/>
          </a:xfrm>
          <a:prstGeom prst="rect">
            <a:avLst/>
          </a:prstGeom>
        </p:spPr>
        <p:txBody>
          <a:bodyPr anchor="t" rtlCol="false" tIns="0" lIns="0" bIns="0" rIns="0">
            <a:spAutoFit/>
          </a:bodyPr>
          <a:lstStyle/>
          <a:p>
            <a:pPr algn="l">
              <a:lnSpc>
                <a:spcPts val="5500"/>
              </a:lnSpc>
            </a:pPr>
            <a:r>
              <a:rPr lang="en-US" sz="4375" b="true">
                <a:solidFill>
                  <a:srgbClr val="FFE14D"/>
                </a:solidFill>
                <a:latin typeface="Arimo Bold"/>
                <a:ea typeface="Arimo Bold"/>
                <a:cs typeface="Arimo Bold"/>
                <a:sym typeface="Arimo Bold"/>
              </a:rPr>
              <a:t>Difficultés rencontrées</a:t>
            </a:r>
          </a:p>
        </p:txBody>
      </p:sp>
      <p:sp>
        <p:nvSpPr>
          <p:cNvPr name="TextBox 8" id="8"/>
          <p:cNvSpPr txBox="true"/>
          <p:nvPr/>
        </p:nvSpPr>
        <p:spPr>
          <a:xfrm rot="0">
            <a:off x="1101329" y="4625951"/>
            <a:ext cx="16085344" cy="1066800"/>
          </a:xfrm>
          <a:prstGeom prst="rect">
            <a:avLst/>
          </a:prstGeom>
        </p:spPr>
        <p:txBody>
          <a:bodyPr anchor="t" rtlCol="false" tIns="0" lIns="0" bIns="0" rIns="0">
            <a:spAutoFit/>
          </a:bodyPr>
          <a:lstStyle/>
          <a:p>
            <a:pPr algn="l">
              <a:lnSpc>
                <a:spcPts val="4125"/>
              </a:lnSpc>
            </a:pPr>
            <a:r>
              <a:rPr lang="en-US" sz="3250" b="true">
                <a:solidFill>
                  <a:srgbClr val="A6A6A6"/>
                </a:solidFill>
                <a:latin typeface="Arimo Bold"/>
                <a:ea typeface="Arimo Bold"/>
                <a:cs typeface="Arimo Bold"/>
                <a:sym typeface="Arimo Bold"/>
              </a:rPr>
              <a:t>Principaux défis : Compatibilité entre certaines extensions (comme FluentAuth et Insert PHP Code Snippet). Gestion des rôles utilisateurs.</a:t>
            </a:r>
          </a:p>
        </p:txBody>
      </p:sp>
      <p:sp>
        <p:nvSpPr>
          <p:cNvPr name="TextBox 9" id="9"/>
          <p:cNvSpPr txBox="true"/>
          <p:nvPr/>
        </p:nvSpPr>
        <p:spPr>
          <a:xfrm rot="0">
            <a:off x="1173956" y="6297067"/>
            <a:ext cx="16085344" cy="1096267"/>
          </a:xfrm>
          <a:prstGeom prst="rect">
            <a:avLst/>
          </a:prstGeom>
        </p:spPr>
        <p:txBody>
          <a:bodyPr anchor="t" rtlCol="false" tIns="0" lIns="0" bIns="0" rIns="0">
            <a:spAutoFit/>
          </a:bodyPr>
          <a:lstStyle/>
          <a:p>
            <a:pPr algn="l">
              <a:lnSpc>
                <a:spcPts val="4125"/>
              </a:lnSpc>
            </a:pPr>
            <a:r>
              <a:rPr lang="en-US" sz="3250" b="true">
                <a:solidFill>
                  <a:srgbClr val="A6A6A6"/>
                </a:solidFill>
                <a:latin typeface="Arimo Bold"/>
                <a:ea typeface="Arimo Bold"/>
                <a:cs typeface="Arimo Bold"/>
                <a:sym typeface="Arimo Bold"/>
              </a:rPr>
              <a:t>Solutions : Ajustements dans les réglages des extensions et utilisation de documentation pour les résoudre.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B1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72B"/>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7" id="7"/>
          <p:cNvSpPr txBox="true"/>
          <p:nvPr/>
        </p:nvSpPr>
        <p:spPr>
          <a:xfrm rot="0">
            <a:off x="1101329" y="3369171"/>
            <a:ext cx="6013549" cy="746820"/>
          </a:xfrm>
          <a:prstGeom prst="rect">
            <a:avLst/>
          </a:prstGeom>
        </p:spPr>
        <p:txBody>
          <a:bodyPr anchor="t" rtlCol="false" tIns="0" lIns="0" bIns="0" rIns="0">
            <a:spAutoFit/>
          </a:bodyPr>
          <a:lstStyle/>
          <a:p>
            <a:pPr algn="l">
              <a:lnSpc>
                <a:spcPts val="5500"/>
              </a:lnSpc>
            </a:pPr>
            <a:r>
              <a:rPr lang="en-US" sz="4375" b="true">
                <a:solidFill>
                  <a:srgbClr val="FFE14D"/>
                </a:solidFill>
                <a:latin typeface="Arimo Bold"/>
                <a:ea typeface="Arimo Bold"/>
                <a:cs typeface="Arimo Bold"/>
                <a:sym typeface="Arimo Bold"/>
              </a:rPr>
              <a:t>SEO et performance</a:t>
            </a:r>
          </a:p>
        </p:txBody>
      </p:sp>
      <p:sp>
        <p:nvSpPr>
          <p:cNvPr name="TextBox 8" id="8"/>
          <p:cNvSpPr txBox="true"/>
          <p:nvPr/>
        </p:nvSpPr>
        <p:spPr>
          <a:xfrm rot="0">
            <a:off x="1604665" y="4631085"/>
            <a:ext cx="15582007" cy="1121569"/>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SEO : </a:t>
            </a:r>
            <a:r>
              <a:rPr lang="en-US" b="true" sz="2437">
                <a:solidFill>
                  <a:srgbClr val="D7D4CC"/>
                </a:solidFill>
                <a:latin typeface="Raleway Medium"/>
                <a:ea typeface="Raleway Medium"/>
                <a:cs typeface="Raleway Medium"/>
                <a:sym typeface="Raleway Medium"/>
              </a:rPr>
              <a:t>Utilisation de Yoast SEO pour optimiser les titres et les métadonnées afin d'améliorer le classement du site dans les moteurs de recherche. </a:t>
            </a:r>
          </a:p>
        </p:txBody>
      </p:sp>
      <p:sp>
        <p:nvSpPr>
          <p:cNvPr name="TextBox 9" id="9"/>
          <p:cNvSpPr txBox="true"/>
          <p:nvPr/>
        </p:nvSpPr>
        <p:spPr>
          <a:xfrm rot="0">
            <a:off x="1604665" y="5748486"/>
            <a:ext cx="15582007" cy="1121569"/>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Performance :</a:t>
            </a:r>
            <a:r>
              <a:rPr lang="en-US" b="true" sz="2437">
                <a:solidFill>
                  <a:srgbClr val="D7D4CC"/>
                </a:solidFill>
                <a:latin typeface="Raleway Medium"/>
                <a:ea typeface="Raleway Medium"/>
                <a:cs typeface="Raleway Medium"/>
                <a:sym typeface="Raleway Medium"/>
              </a:rPr>
              <a:t> </a:t>
            </a:r>
            <a:r>
              <a:rPr lang="en-US" b="true" sz="2437">
                <a:solidFill>
                  <a:srgbClr val="D7D4CC"/>
                </a:solidFill>
                <a:latin typeface="Raleway Bold"/>
                <a:ea typeface="Raleway Bold"/>
                <a:cs typeface="Raleway Bold"/>
                <a:sym typeface="Raleway Bold"/>
              </a:rPr>
              <a:t>Cache </a:t>
            </a:r>
            <a:r>
              <a:rPr lang="en-US" b="true" sz="2437">
                <a:solidFill>
                  <a:srgbClr val="D7D4CC"/>
                </a:solidFill>
                <a:latin typeface="Raleway Medium"/>
                <a:ea typeface="Raleway Medium"/>
                <a:cs typeface="Raleway Medium"/>
                <a:sym typeface="Raleway Medium"/>
              </a:rPr>
              <a:t>: Amélioration de la vitesse du site avec des plugins de cache. </a:t>
            </a:r>
            <a:r>
              <a:rPr lang="en-US" b="true" sz="2437">
                <a:solidFill>
                  <a:srgbClr val="D7D4CC"/>
                </a:solidFill>
                <a:latin typeface="Raleway Bold"/>
                <a:ea typeface="Raleway Bold"/>
                <a:cs typeface="Raleway Bold"/>
                <a:sym typeface="Raleway Bold"/>
              </a:rPr>
              <a:t>Optimisation des images :</a:t>
            </a:r>
            <a:r>
              <a:rPr lang="en-US" b="true" sz="2437">
                <a:solidFill>
                  <a:srgbClr val="D7D4CC"/>
                </a:solidFill>
                <a:latin typeface="Raleway Medium"/>
                <a:ea typeface="Raleway Medium"/>
                <a:cs typeface="Raleway Medium"/>
                <a:sym typeface="Raleway Medium"/>
              </a:rPr>
              <a:t> Compression et redimensionnement des images pour accélérer le chargement des pages.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B1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72B"/>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7" id="7"/>
          <p:cNvSpPr txBox="true"/>
          <p:nvPr/>
        </p:nvSpPr>
        <p:spPr>
          <a:xfrm rot="0">
            <a:off x="1101329" y="2645271"/>
            <a:ext cx="5716041" cy="746820"/>
          </a:xfrm>
          <a:prstGeom prst="rect">
            <a:avLst/>
          </a:prstGeom>
        </p:spPr>
        <p:txBody>
          <a:bodyPr anchor="t" rtlCol="false" tIns="0" lIns="0" bIns="0" rIns="0">
            <a:spAutoFit/>
          </a:bodyPr>
          <a:lstStyle/>
          <a:p>
            <a:pPr algn="l">
              <a:lnSpc>
                <a:spcPts val="5500"/>
              </a:lnSpc>
            </a:pPr>
            <a:r>
              <a:rPr lang="en-US" sz="4375" b="true">
                <a:solidFill>
                  <a:srgbClr val="FFE14D"/>
                </a:solidFill>
                <a:latin typeface="Arimo Bold"/>
                <a:ea typeface="Arimo Bold"/>
                <a:cs typeface="Arimo Bold"/>
                <a:sym typeface="Arimo Bold"/>
              </a:rPr>
              <a:t>Maquette et design</a:t>
            </a:r>
          </a:p>
        </p:txBody>
      </p:sp>
      <p:sp>
        <p:nvSpPr>
          <p:cNvPr name="TextBox 8" id="8"/>
          <p:cNvSpPr txBox="true"/>
          <p:nvPr/>
        </p:nvSpPr>
        <p:spPr>
          <a:xfrm rot="0">
            <a:off x="1604665" y="3907185"/>
            <a:ext cx="15582007" cy="617935"/>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Maquette : </a:t>
            </a:r>
            <a:r>
              <a:rPr lang="en-US" b="true" sz="2437">
                <a:solidFill>
                  <a:srgbClr val="D7D4CC"/>
                </a:solidFill>
                <a:latin typeface="Raleway Medium"/>
                <a:ea typeface="Raleway Medium"/>
                <a:cs typeface="Raleway Medium"/>
                <a:sym typeface="Raleway Medium"/>
              </a:rPr>
              <a:t>Réalisée via Wireframe.cc pour garantir une bonne conception avant le développement.</a:t>
            </a:r>
          </a:p>
        </p:txBody>
      </p:sp>
      <p:sp>
        <p:nvSpPr>
          <p:cNvPr name="TextBox 9" id="9"/>
          <p:cNvSpPr txBox="true"/>
          <p:nvPr/>
        </p:nvSpPr>
        <p:spPr>
          <a:xfrm rot="0">
            <a:off x="1604665" y="4520952"/>
            <a:ext cx="15582007" cy="617935"/>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Medium"/>
                <a:ea typeface="Raleway Medium"/>
                <a:cs typeface="Raleway Medium"/>
                <a:sym typeface="Raleway Medium"/>
              </a:rPr>
              <a:t>Charte graphique :</a:t>
            </a:r>
          </a:p>
        </p:txBody>
      </p:sp>
      <p:sp>
        <p:nvSpPr>
          <p:cNvPr name="TextBox 10" id="10"/>
          <p:cNvSpPr txBox="true"/>
          <p:nvPr/>
        </p:nvSpPr>
        <p:spPr>
          <a:xfrm rot="0">
            <a:off x="1604665" y="5134719"/>
            <a:ext cx="15582007" cy="617935"/>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Outil : </a:t>
            </a:r>
            <a:r>
              <a:rPr lang="en-US" b="true" sz="2437">
                <a:solidFill>
                  <a:srgbClr val="D7D4CC"/>
                </a:solidFill>
                <a:latin typeface="Raleway Medium"/>
                <a:ea typeface="Raleway Medium"/>
                <a:cs typeface="Raleway Medium"/>
                <a:sym typeface="Raleway Medium"/>
              </a:rPr>
              <a:t>Canva pour définir les couleurs et les éléments graphiques.</a:t>
            </a:r>
          </a:p>
        </p:txBody>
      </p:sp>
      <p:sp>
        <p:nvSpPr>
          <p:cNvPr name="TextBox 11" id="11"/>
          <p:cNvSpPr txBox="true"/>
          <p:nvPr/>
        </p:nvSpPr>
        <p:spPr>
          <a:xfrm rot="0">
            <a:off x="1604665" y="5748486"/>
            <a:ext cx="15582007" cy="617935"/>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Couleurs : </a:t>
            </a:r>
            <a:r>
              <a:rPr lang="en-US" b="true" sz="2437">
                <a:solidFill>
                  <a:srgbClr val="D7D4CC"/>
                </a:solidFill>
                <a:latin typeface="Raleway Medium"/>
                <a:ea typeface="Raleway Medium"/>
                <a:cs typeface="Raleway Medium"/>
                <a:sym typeface="Raleway Medium"/>
              </a:rPr>
              <a:t>Choix de couleurs en accord avec l'identité de l'école IRIS (modernes, sobres).</a:t>
            </a:r>
          </a:p>
        </p:txBody>
      </p:sp>
      <p:sp>
        <p:nvSpPr>
          <p:cNvPr name="TextBox 12" id="12"/>
          <p:cNvSpPr txBox="true"/>
          <p:nvPr/>
        </p:nvSpPr>
        <p:spPr>
          <a:xfrm rot="0">
            <a:off x="1604665" y="6362254"/>
            <a:ext cx="15582007" cy="617935"/>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Typographie : </a:t>
            </a:r>
            <a:r>
              <a:rPr lang="en-US" b="true" sz="2437">
                <a:solidFill>
                  <a:srgbClr val="D7D4CC"/>
                </a:solidFill>
                <a:latin typeface="Raleway Medium"/>
                <a:ea typeface="Raleway Medium"/>
                <a:cs typeface="Raleway Medium"/>
                <a:sym typeface="Raleway Medium"/>
              </a:rPr>
              <a:t>Sélection de la police ROBOTO, lisible et adaptée pour une navigation facile.</a:t>
            </a:r>
          </a:p>
        </p:txBody>
      </p:sp>
      <p:sp>
        <p:nvSpPr>
          <p:cNvPr name="TextBox 13" id="13"/>
          <p:cNvSpPr txBox="true"/>
          <p:nvPr/>
        </p:nvSpPr>
        <p:spPr>
          <a:xfrm rot="0">
            <a:off x="1604665" y="6976021"/>
            <a:ext cx="15582007" cy="617935"/>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Design responsive : </a:t>
            </a:r>
            <a:r>
              <a:rPr lang="en-US" b="true" sz="2437">
                <a:solidFill>
                  <a:srgbClr val="D7D4CC"/>
                </a:solidFill>
                <a:latin typeface="Raleway Medium"/>
                <a:ea typeface="Raleway Medium"/>
                <a:cs typeface="Raleway Medium"/>
                <a:sym typeface="Raleway Medium"/>
              </a:rPr>
              <a:t>Le site a été conçu pour s'adapter à tous types d'appareils.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B1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72B"/>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7" id="7"/>
          <p:cNvSpPr txBox="true"/>
          <p:nvPr/>
        </p:nvSpPr>
        <p:spPr>
          <a:xfrm rot="0">
            <a:off x="1101329" y="1568797"/>
            <a:ext cx="7430392" cy="931217"/>
          </a:xfrm>
          <a:prstGeom prst="rect">
            <a:avLst/>
          </a:prstGeom>
        </p:spPr>
        <p:txBody>
          <a:bodyPr anchor="t" rtlCol="false" tIns="0" lIns="0" bIns="0" rIns="0">
            <a:spAutoFit/>
          </a:bodyPr>
          <a:lstStyle/>
          <a:p>
            <a:pPr algn="l">
              <a:lnSpc>
                <a:spcPts val="6875"/>
              </a:lnSpc>
            </a:pPr>
            <a:r>
              <a:rPr lang="en-US" sz="5500" b="true">
                <a:solidFill>
                  <a:srgbClr val="FFE14D"/>
                </a:solidFill>
                <a:latin typeface="Arimo Bold"/>
                <a:ea typeface="Arimo Bold"/>
                <a:cs typeface="Arimo Bold"/>
                <a:sym typeface="Arimo Bold"/>
              </a:rPr>
              <a:t>Membres du groupe</a:t>
            </a:r>
          </a:p>
        </p:txBody>
      </p:sp>
      <p:grpSp>
        <p:nvGrpSpPr>
          <p:cNvPr name="Group 8" id="8"/>
          <p:cNvGrpSpPr/>
          <p:nvPr/>
        </p:nvGrpSpPr>
        <p:grpSpPr>
          <a:xfrm rot="0">
            <a:off x="1101329" y="3129409"/>
            <a:ext cx="7885360" cy="2954685"/>
            <a:chOff x="0" y="0"/>
            <a:chExt cx="10513813" cy="3939580"/>
          </a:xfrm>
        </p:grpSpPr>
        <p:sp>
          <p:nvSpPr>
            <p:cNvPr name="Freeform 9" id="9"/>
            <p:cNvSpPr/>
            <p:nvPr/>
          </p:nvSpPr>
          <p:spPr>
            <a:xfrm flipH="false" flipV="false" rot="0">
              <a:off x="0" y="0"/>
              <a:ext cx="10513822" cy="3939540"/>
            </a:xfrm>
            <a:custGeom>
              <a:avLst/>
              <a:gdLst/>
              <a:ahLst/>
              <a:cxnLst/>
              <a:rect r="r" b="b" t="t" l="l"/>
              <a:pathLst>
                <a:path h="3939540" w="10513822">
                  <a:moveTo>
                    <a:pt x="0" y="629412"/>
                  </a:moveTo>
                  <a:cubicBezTo>
                    <a:pt x="0" y="281813"/>
                    <a:pt x="281813" y="0"/>
                    <a:pt x="629412" y="0"/>
                  </a:cubicBezTo>
                  <a:lnTo>
                    <a:pt x="9884410" y="0"/>
                  </a:lnTo>
                  <a:cubicBezTo>
                    <a:pt x="10232009" y="0"/>
                    <a:pt x="10513822" y="281813"/>
                    <a:pt x="10513822" y="629412"/>
                  </a:cubicBezTo>
                  <a:lnTo>
                    <a:pt x="10513822" y="3310128"/>
                  </a:lnTo>
                  <a:cubicBezTo>
                    <a:pt x="10513822" y="3657727"/>
                    <a:pt x="10232009" y="3939540"/>
                    <a:pt x="9884410" y="3939540"/>
                  </a:cubicBezTo>
                  <a:lnTo>
                    <a:pt x="629412" y="3939540"/>
                  </a:lnTo>
                  <a:cubicBezTo>
                    <a:pt x="281813" y="3939540"/>
                    <a:pt x="0" y="3657727"/>
                    <a:pt x="0" y="3310128"/>
                  </a:cubicBezTo>
                  <a:close/>
                </a:path>
              </a:pathLst>
            </a:custGeom>
            <a:solidFill>
              <a:srgbClr val="46464A"/>
            </a:solidFill>
          </p:spPr>
        </p:sp>
      </p:grpSp>
      <p:sp>
        <p:nvSpPr>
          <p:cNvPr name="TextBox 10" id="10"/>
          <p:cNvSpPr txBox="true"/>
          <p:nvPr/>
        </p:nvSpPr>
        <p:spPr>
          <a:xfrm rot="0">
            <a:off x="1415951" y="3405931"/>
            <a:ext cx="3496716" cy="475209"/>
          </a:xfrm>
          <a:prstGeom prst="rect">
            <a:avLst/>
          </a:prstGeom>
        </p:spPr>
        <p:txBody>
          <a:bodyPr anchor="t" rtlCol="false" tIns="0" lIns="0" bIns="0" rIns="0">
            <a:spAutoFit/>
          </a:bodyPr>
          <a:lstStyle/>
          <a:p>
            <a:pPr algn="l">
              <a:lnSpc>
                <a:spcPts val="3437"/>
              </a:lnSpc>
            </a:pPr>
            <a:r>
              <a:rPr lang="en-US" sz="2750" b="true">
                <a:solidFill>
                  <a:srgbClr val="D7D4CC"/>
                </a:solidFill>
                <a:latin typeface="Arimo Bold"/>
                <a:ea typeface="Arimo Bold"/>
                <a:cs typeface="Arimo Bold"/>
                <a:sym typeface="Arimo Bold"/>
              </a:rPr>
              <a:t>Youssef Baghdadi</a:t>
            </a:r>
          </a:p>
        </p:txBody>
      </p:sp>
      <p:sp>
        <p:nvSpPr>
          <p:cNvPr name="TextBox 11" id="11"/>
          <p:cNvSpPr txBox="true"/>
          <p:nvPr/>
        </p:nvSpPr>
        <p:spPr>
          <a:xfrm rot="0">
            <a:off x="1415951" y="3955554"/>
            <a:ext cx="7256115" cy="1121569"/>
          </a:xfrm>
          <a:prstGeom prst="rect">
            <a:avLst/>
          </a:prstGeom>
        </p:spPr>
        <p:txBody>
          <a:bodyPr anchor="t" rtlCol="false" tIns="0" lIns="0" bIns="0" rIns="0">
            <a:spAutoFit/>
          </a:bodyPr>
          <a:lstStyle/>
          <a:p>
            <a:pPr algn="l">
              <a:lnSpc>
                <a:spcPts val="3937"/>
              </a:lnSpc>
            </a:pPr>
            <a:r>
              <a:rPr lang="en-US" sz="2437" b="true">
                <a:solidFill>
                  <a:srgbClr val="D7D4CC"/>
                </a:solidFill>
                <a:latin typeface="Raleway Medium"/>
                <a:ea typeface="Raleway Medium"/>
                <a:cs typeface="Raleway Medium"/>
                <a:sym typeface="Raleway Medium"/>
              </a:rPr>
              <a:t>Chef de projet, il a coordonné l'ensemble du projet et a supervisé les différentes étapes</a:t>
            </a:r>
          </a:p>
        </p:txBody>
      </p:sp>
      <p:grpSp>
        <p:nvGrpSpPr>
          <p:cNvPr name="Group 12" id="12"/>
          <p:cNvGrpSpPr/>
          <p:nvPr/>
        </p:nvGrpSpPr>
        <p:grpSpPr>
          <a:xfrm rot="0">
            <a:off x="9301311" y="3129409"/>
            <a:ext cx="7885360" cy="2954685"/>
            <a:chOff x="0" y="0"/>
            <a:chExt cx="10513813" cy="3939580"/>
          </a:xfrm>
        </p:grpSpPr>
        <p:sp>
          <p:nvSpPr>
            <p:cNvPr name="Freeform 13" id="13"/>
            <p:cNvSpPr/>
            <p:nvPr/>
          </p:nvSpPr>
          <p:spPr>
            <a:xfrm flipH="false" flipV="false" rot="0">
              <a:off x="0" y="0"/>
              <a:ext cx="10513822" cy="3939540"/>
            </a:xfrm>
            <a:custGeom>
              <a:avLst/>
              <a:gdLst/>
              <a:ahLst/>
              <a:cxnLst/>
              <a:rect r="r" b="b" t="t" l="l"/>
              <a:pathLst>
                <a:path h="3939540" w="10513822">
                  <a:moveTo>
                    <a:pt x="0" y="629412"/>
                  </a:moveTo>
                  <a:cubicBezTo>
                    <a:pt x="0" y="281813"/>
                    <a:pt x="281813" y="0"/>
                    <a:pt x="629412" y="0"/>
                  </a:cubicBezTo>
                  <a:lnTo>
                    <a:pt x="9884410" y="0"/>
                  </a:lnTo>
                  <a:cubicBezTo>
                    <a:pt x="10232009" y="0"/>
                    <a:pt x="10513822" y="281813"/>
                    <a:pt x="10513822" y="629412"/>
                  </a:cubicBezTo>
                  <a:lnTo>
                    <a:pt x="10513822" y="3310128"/>
                  </a:lnTo>
                  <a:cubicBezTo>
                    <a:pt x="10513822" y="3657727"/>
                    <a:pt x="10232009" y="3939540"/>
                    <a:pt x="9884410" y="3939540"/>
                  </a:cubicBezTo>
                  <a:lnTo>
                    <a:pt x="629412" y="3939540"/>
                  </a:lnTo>
                  <a:cubicBezTo>
                    <a:pt x="281813" y="3939540"/>
                    <a:pt x="0" y="3657727"/>
                    <a:pt x="0" y="3310128"/>
                  </a:cubicBezTo>
                  <a:close/>
                </a:path>
              </a:pathLst>
            </a:custGeom>
            <a:solidFill>
              <a:srgbClr val="46464A"/>
            </a:solidFill>
          </p:spPr>
        </p:sp>
      </p:grpSp>
      <p:sp>
        <p:nvSpPr>
          <p:cNvPr name="TextBox 14" id="14"/>
          <p:cNvSpPr txBox="true"/>
          <p:nvPr/>
        </p:nvSpPr>
        <p:spPr>
          <a:xfrm rot="0">
            <a:off x="9615934" y="3405931"/>
            <a:ext cx="3496716" cy="475209"/>
          </a:xfrm>
          <a:prstGeom prst="rect">
            <a:avLst/>
          </a:prstGeom>
        </p:spPr>
        <p:txBody>
          <a:bodyPr anchor="t" rtlCol="false" tIns="0" lIns="0" bIns="0" rIns="0">
            <a:spAutoFit/>
          </a:bodyPr>
          <a:lstStyle/>
          <a:p>
            <a:pPr algn="l">
              <a:lnSpc>
                <a:spcPts val="3437"/>
              </a:lnSpc>
            </a:pPr>
            <a:r>
              <a:rPr lang="en-US" sz="2750" b="true">
                <a:solidFill>
                  <a:srgbClr val="D7D4CC"/>
                </a:solidFill>
                <a:latin typeface="Arimo Bold"/>
                <a:ea typeface="Arimo Bold"/>
                <a:cs typeface="Arimo Bold"/>
                <a:sym typeface="Arimo Bold"/>
              </a:rPr>
              <a:t>Anas Harnoufi</a:t>
            </a:r>
          </a:p>
        </p:txBody>
      </p:sp>
      <p:sp>
        <p:nvSpPr>
          <p:cNvPr name="TextBox 15" id="15"/>
          <p:cNvSpPr txBox="true"/>
          <p:nvPr/>
        </p:nvSpPr>
        <p:spPr>
          <a:xfrm rot="0">
            <a:off x="9615934" y="3955554"/>
            <a:ext cx="7256115" cy="1121569"/>
          </a:xfrm>
          <a:prstGeom prst="rect">
            <a:avLst/>
          </a:prstGeom>
        </p:spPr>
        <p:txBody>
          <a:bodyPr anchor="t" rtlCol="false" tIns="0" lIns="0" bIns="0" rIns="0">
            <a:spAutoFit/>
          </a:bodyPr>
          <a:lstStyle/>
          <a:p>
            <a:pPr algn="l">
              <a:lnSpc>
                <a:spcPts val="3937"/>
              </a:lnSpc>
            </a:pPr>
            <a:r>
              <a:rPr lang="en-US" sz="2437" b="true">
                <a:solidFill>
                  <a:srgbClr val="D7D4CC"/>
                </a:solidFill>
                <a:latin typeface="Raleway Medium"/>
                <a:ea typeface="Raleway Medium"/>
                <a:cs typeface="Raleway Medium"/>
                <a:sym typeface="Raleway Medium"/>
              </a:rPr>
              <a:t>Graphiste, il s'est occupé de la conception de l'interface et des éléments visuels</a:t>
            </a:r>
          </a:p>
        </p:txBody>
      </p:sp>
      <p:grpSp>
        <p:nvGrpSpPr>
          <p:cNvPr name="Group 16" id="16"/>
          <p:cNvGrpSpPr/>
          <p:nvPr/>
        </p:nvGrpSpPr>
        <p:grpSpPr>
          <a:xfrm rot="0">
            <a:off x="1101329" y="6398716"/>
            <a:ext cx="7885360" cy="2262336"/>
            <a:chOff x="0" y="0"/>
            <a:chExt cx="10513813" cy="3016448"/>
          </a:xfrm>
        </p:grpSpPr>
        <p:sp>
          <p:nvSpPr>
            <p:cNvPr name="Freeform 17" id="17"/>
            <p:cNvSpPr/>
            <p:nvPr/>
          </p:nvSpPr>
          <p:spPr>
            <a:xfrm flipH="false" flipV="false" rot="0">
              <a:off x="0" y="0"/>
              <a:ext cx="10513822" cy="3016504"/>
            </a:xfrm>
            <a:custGeom>
              <a:avLst/>
              <a:gdLst/>
              <a:ahLst/>
              <a:cxnLst/>
              <a:rect r="r" b="b" t="t" l="l"/>
              <a:pathLst>
                <a:path h="3016504" w="10513822">
                  <a:moveTo>
                    <a:pt x="0" y="629412"/>
                  </a:moveTo>
                  <a:cubicBezTo>
                    <a:pt x="0" y="281813"/>
                    <a:pt x="281813" y="0"/>
                    <a:pt x="629412" y="0"/>
                  </a:cubicBezTo>
                  <a:lnTo>
                    <a:pt x="9884410" y="0"/>
                  </a:lnTo>
                  <a:cubicBezTo>
                    <a:pt x="10232009" y="0"/>
                    <a:pt x="10513822" y="281813"/>
                    <a:pt x="10513822" y="629412"/>
                  </a:cubicBezTo>
                  <a:lnTo>
                    <a:pt x="10513822" y="2387092"/>
                  </a:lnTo>
                  <a:cubicBezTo>
                    <a:pt x="10513822" y="2734691"/>
                    <a:pt x="10232009" y="3016504"/>
                    <a:pt x="9884410" y="3016504"/>
                  </a:cubicBezTo>
                  <a:lnTo>
                    <a:pt x="629412" y="3016504"/>
                  </a:lnTo>
                  <a:cubicBezTo>
                    <a:pt x="281813" y="3016504"/>
                    <a:pt x="0" y="2734691"/>
                    <a:pt x="0" y="2387092"/>
                  </a:cubicBezTo>
                  <a:close/>
                </a:path>
              </a:pathLst>
            </a:custGeom>
            <a:solidFill>
              <a:srgbClr val="46464A"/>
            </a:solidFill>
          </p:spPr>
        </p:sp>
      </p:grpSp>
      <p:sp>
        <p:nvSpPr>
          <p:cNvPr name="TextBox 18" id="18"/>
          <p:cNvSpPr txBox="true"/>
          <p:nvPr/>
        </p:nvSpPr>
        <p:spPr>
          <a:xfrm rot="0">
            <a:off x="1415951" y="6675239"/>
            <a:ext cx="3496716" cy="475209"/>
          </a:xfrm>
          <a:prstGeom prst="rect">
            <a:avLst/>
          </a:prstGeom>
        </p:spPr>
        <p:txBody>
          <a:bodyPr anchor="t" rtlCol="false" tIns="0" lIns="0" bIns="0" rIns="0">
            <a:spAutoFit/>
          </a:bodyPr>
          <a:lstStyle/>
          <a:p>
            <a:pPr algn="l">
              <a:lnSpc>
                <a:spcPts val="3437"/>
              </a:lnSpc>
            </a:pPr>
            <a:r>
              <a:rPr lang="en-US" sz="2750" b="true">
                <a:solidFill>
                  <a:srgbClr val="D7D4CC"/>
                </a:solidFill>
                <a:latin typeface="Arimo Bold"/>
                <a:ea typeface="Arimo Bold"/>
                <a:cs typeface="Arimo Bold"/>
                <a:sym typeface="Arimo Bold"/>
              </a:rPr>
              <a:t>Robby Mukendy</a:t>
            </a:r>
          </a:p>
        </p:txBody>
      </p:sp>
      <p:sp>
        <p:nvSpPr>
          <p:cNvPr name="TextBox 19" id="19"/>
          <p:cNvSpPr txBox="true"/>
          <p:nvPr/>
        </p:nvSpPr>
        <p:spPr>
          <a:xfrm rot="0">
            <a:off x="1415951" y="7224861"/>
            <a:ext cx="7256115" cy="1121569"/>
          </a:xfrm>
          <a:prstGeom prst="rect">
            <a:avLst/>
          </a:prstGeom>
        </p:spPr>
        <p:txBody>
          <a:bodyPr anchor="t" rtlCol="false" tIns="0" lIns="0" bIns="0" rIns="0">
            <a:spAutoFit/>
          </a:bodyPr>
          <a:lstStyle/>
          <a:p>
            <a:pPr algn="l">
              <a:lnSpc>
                <a:spcPts val="3937"/>
              </a:lnSpc>
            </a:pPr>
            <a:r>
              <a:rPr lang="en-US" sz="2437" b="true">
                <a:solidFill>
                  <a:srgbClr val="D7D4CC"/>
                </a:solidFill>
                <a:latin typeface="Raleway Medium"/>
                <a:ea typeface="Raleway Medium"/>
                <a:cs typeface="Raleway Medium"/>
                <a:sym typeface="Raleway Medium"/>
              </a:rPr>
              <a:t>Rédacteur web, il s'est occupé du contenu du site et de son optimisation SEO</a:t>
            </a:r>
          </a:p>
        </p:txBody>
      </p:sp>
      <p:grpSp>
        <p:nvGrpSpPr>
          <p:cNvPr name="Group 20" id="20"/>
          <p:cNvGrpSpPr/>
          <p:nvPr/>
        </p:nvGrpSpPr>
        <p:grpSpPr>
          <a:xfrm rot="0">
            <a:off x="9301311" y="6398716"/>
            <a:ext cx="7885360" cy="2262336"/>
            <a:chOff x="0" y="0"/>
            <a:chExt cx="10513813" cy="3016448"/>
          </a:xfrm>
        </p:grpSpPr>
        <p:sp>
          <p:nvSpPr>
            <p:cNvPr name="Freeform 21" id="21"/>
            <p:cNvSpPr/>
            <p:nvPr/>
          </p:nvSpPr>
          <p:spPr>
            <a:xfrm flipH="false" flipV="false" rot="0">
              <a:off x="0" y="0"/>
              <a:ext cx="10513822" cy="3016504"/>
            </a:xfrm>
            <a:custGeom>
              <a:avLst/>
              <a:gdLst/>
              <a:ahLst/>
              <a:cxnLst/>
              <a:rect r="r" b="b" t="t" l="l"/>
              <a:pathLst>
                <a:path h="3016504" w="10513822">
                  <a:moveTo>
                    <a:pt x="0" y="629412"/>
                  </a:moveTo>
                  <a:cubicBezTo>
                    <a:pt x="0" y="281813"/>
                    <a:pt x="281813" y="0"/>
                    <a:pt x="629412" y="0"/>
                  </a:cubicBezTo>
                  <a:lnTo>
                    <a:pt x="9884410" y="0"/>
                  </a:lnTo>
                  <a:cubicBezTo>
                    <a:pt x="10232009" y="0"/>
                    <a:pt x="10513822" y="281813"/>
                    <a:pt x="10513822" y="629412"/>
                  </a:cubicBezTo>
                  <a:lnTo>
                    <a:pt x="10513822" y="2387092"/>
                  </a:lnTo>
                  <a:cubicBezTo>
                    <a:pt x="10513822" y="2734691"/>
                    <a:pt x="10232009" y="3016504"/>
                    <a:pt x="9884410" y="3016504"/>
                  </a:cubicBezTo>
                  <a:lnTo>
                    <a:pt x="629412" y="3016504"/>
                  </a:lnTo>
                  <a:cubicBezTo>
                    <a:pt x="281813" y="3016504"/>
                    <a:pt x="0" y="2734691"/>
                    <a:pt x="0" y="2387092"/>
                  </a:cubicBezTo>
                  <a:close/>
                </a:path>
              </a:pathLst>
            </a:custGeom>
            <a:solidFill>
              <a:srgbClr val="46464A"/>
            </a:solidFill>
          </p:spPr>
        </p:sp>
      </p:grpSp>
      <p:sp>
        <p:nvSpPr>
          <p:cNvPr name="TextBox 22" id="22"/>
          <p:cNvSpPr txBox="true"/>
          <p:nvPr/>
        </p:nvSpPr>
        <p:spPr>
          <a:xfrm rot="0">
            <a:off x="9615934" y="6675239"/>
            <a:ext cx="3496716" cy="475209"/>
          </a:xfrm>
          <a:prstGeom prst="rect">
            <a:avLst/>
          </a:prstGeom>
        </p:spPr>
        <p:txBody>
          <a:bodyPr anchor="t" rtlCol="false" tIns="0" lIns="0" bIns="0" rIns="0">
            <a:spAutoFit/>
          </a:bodyPr>
          <a:lstStyle/>
          <a:p>
            <a:pPr algn="l">
              <a:lnSpc>
                <a:spcPts val="3437"/>
              </a:lnSpc>
            </a:pPr>
            <a:r>
              <a:rPr lang="en-US" sz="2750" b="true">
                <a:solidFill>
                  <a:srgbClr val="D7D4CC"/>
                </a:solidFill>
                <a:latin typeface="Arimo Bold"/>
                <a:ea typeface="Arimo Bold"/>
                <a:cs typeface="Arimo Bold"/>
                <a:sym typeface="Arimo Bold"/>
              </a:rPr>
              <a:t>Djamil Salhi</a:t>
            </a:r>
          </a:p>
        </p:txBody>
      </p:sp>
      <p:sp>
        <p:nvSpPr>
          <p:cNvPr name="TextBox 23" id="23"/>
          <p:cNvSpPr txBox="true"/>
          <p:nvPr/>
        </p:nvSpPr>
        <p:spPr>
          <a:xfrm rot="0">
            <a:off x="9615934" y="7224861"/>
            <a:ext cx="7256115" cy="1121569"/>
          </a:xfrm>
          <a:prstGeom prst="rect">
            <a:avLst/>
          </a:prstGeom>
        </p:spPr>
        <p:txBody>
          <a:bodyPr anchor="t" rtlCol="false" tIns="0" lIns="0" bIns="0" rIns="0">
            <a:spAutoFit/>
          </a:bodyPr>
          <a:lstStyle/>
          <a:p>
            <a:pPr algn="l">
              <a:lnSpc>
                <a:spcPts val="3937"/>
              </a:lnSpc>
            </a:pPr>
            <a:r>
              <a:rPr lang="en-US" sz="2437" b="true">
                <a:solidFill>
                  <a:srgbClr val="D7D4CC"/>
                </a:solidFill>
                <a:latin typeface="Raleway Medium"/>
                <a:ea typeface="Raleway Medium"/>
                <a:cs typeface="Raleway Medium"/>
                <a:sym typeface="Raleway Medium"/>
              </a:rPr>
              <a:t>Développeur web, il s'est occupé de la structure du site et des fonctionnalités principales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7272B"/>
        </a:solidFill>
      </p:bgPr>
    </p:bg>
    <p:spTree>
      <p:nvGrpSpPr>
        <p:cNvPr id="1" name=""/>
        <p:cNvGrpSpPr/>
        <p:nvPr/>
      </p:nvGrpSpPr>
      <p:grpSpPr>
        <a:xfrm>
          <a:off x="0" y="0"/>
          <a:ext cx="0" cy="0"/>
          <a:chOff x="0" y="0"/>
          <a:chExt cx="0" cy="0"/>
        </a:xfrm>
      </p:grpSpPr>
      <p:sp>
        <p:nvSpPr>
          <p:cNvPr name="Freeform 2" id="2"/>
          <p:cNvSpPr/>
          <p:nvPr/>
        </p:nvSpPr>
        <p:spPr>
          <a:xfrm flipH="false" flipV="false" rot="0">
            <a:off x="0" y="2735416"/>
            <a:ext cx="9175629" cy="2408084"/>
          </a:xfrm>
          <a:custGeom>
            <a:avLst/>
            <a:gdLst/>
            <a:ahLst/>
            <a:cxnLst/>
            <a:rect r="r" b="b" t="t" l="l"/>
            <a:pathLst>
              <a:path h="2408084" w="9175629">
                <a:moveTo>
                  <a:pt x="0" y="0"/>
                </a:moveTo>
                <a:lnTo>
                  <a:pt x="9175629" y="0"/>
                </a:lnTo>
                <a:lnTo>
                  <a:pt x="9175629" y="2408084"/>
                </a:lnTo>
                <a:lnTo>
                  <a:pt x="0" y="2408084"/>
                </a:lnTo>
                <a:lnTo>
                  <a:pt x="0" y="0"/>
                </a:lnTo>
                <a:close/>
              </a:path>
            </a:pathLst>
          </a:custGeom>
          <a:blipFill>
            <a:blip r:embed="rId2"/>
            <a:stretch>
              <a:fillRect l="0" t="0" r="0" b="0"/>
            </a:stretch>
          </a:blipFill>
        </p:spPr>
      </p:sp>
      <p:sp>
        <p:nvSpPr>
          <p:cNvPr name="Freeform 3" id="3"/>
          <p:cNvSpPr/>
          <p:nvPr/>
        </p:nvSpPr>
        <p:spPr>
          <a:xfrm flipH="false" flipV="false" rot="0">
            <a:off x="0" y="5775908"/>
            <a:ext cx="11301259" cy="2797062"/>
          </a:xfrm>
          <a:custGeom>
            <a:avLst/>
            <a:gdLst/>
            <a:ahLst/>
            <a:cxnLst/>
            <a:rect r="r" b="b" t="t" l="l"/>
            <a:pathLst>
              <a:path h="2797062" w="11301259">
                <a:moveTo>
                  <a:pt x="0" y="0"/>
                </a:moveTo>
                <a:lnTo>
                  <a:pt x="11301259" y="0"/>
                </a:lnTo>
                <a:lnTo>
                  <a:pt x="11301259" y="2797061"/>
                </a:lnTo>
                <a:lnTo>
                  <a:pt x="0" y="2797061"/>
                </a:lnTo>
                <a:lnTo>
                  <a:pt x="0" y="0"/>
                </a:lnTo>
                <a:close/>
              </a:path>
            </a:pathLst>
          </a:custGeom>
          <a:blipFill>
            <a:blip r:embed="rId3"/>
            <a:stretch>
              <a:fillRect l="0" t="0" r="0" b="0"/>
            </a:stretch>
          </a:blipFill>
        </p:spPr>
      </p:sp>
      <p:grpSp>
        <p:nvGrpSpPr>
          <p:cNvPr name="Group 4" id="4"/>
          <p:cNvGrpSpPr/>
          <p:nvPr/>
        </p:nvGrpSpPr>
        <p:grpSpPr>
          <a:xfrm rot="0">
            <a:off x="9580868" y="2767069"/>
            <a:ext cx="2347056" cy="2344777"/>
            <a:chOff x="0" y="0"/>
            <a:chExt cx="618155" cy="617555"/>
          </a:xfrm>
        </p:grpSpPr>
        <p:sp>
          <p:nvSpPr>
            <p:cNvPr name="Freeform 5" id="5"/>
            <p:cNvSpPr/>
            <p:nvPr/>
          </p:nvSpPr>
          <p:spPr>
            <a:xfrm flipH="false" flipV="false" rot="0">
              <a:off x="0" y="0"/>
              <a:ext cx="618155" cy="617555"/>
            </a:xfrm>
            <a:custGeom>
              <a:avLst/>
              <a:gdLst/>
              <a:ahLst/>
              <a:cxnLst/>
              <a:rect r="r" b="b" t="t" l="l"/>
              <a:pathLst>
                <a:path h="617555" w="618155">
                  <a:moveTo>
                    <a:pt x="309077" y="0"/>
                  </a:moveTo>
                  <a:cubicBezTo>
                    <a:pt x="138379" y="0"/>
                    <a:pt x="0" y="138244"/>
                    <a:pt x="0" y="308777"/>
                  </a:cubicBezTo>
                  <a:cubicBezTo>
                    <a:pt x="0" y="479310"/>
                    <a:pt x="138379" y="617555"/>
                    <a:pt x="309077" y="617555"/>
                  </a:cubicBezTo>
                  <a:cubicBezTo>
                    <a:pt x="479776" y="617555"/>
                    <a:pt x="618155" y="479310"/>
                    <a:pt x="618155" y="308777"/>
                  </a:cubicBezTo>
                  <a:cubicBezTo>
                    <a:pt x="618155" y="138244"/>
                    <a:pt x="479776" y="0"/>
                    <a:pt x="309077" y="0"/>
                  </a:cubicBezTo>
                  <a:close/>
                </a:path>
              </a:pathLst>
            </a:custGeom>
            <a:solidFill>
              <a:srgbClr val="E7E516"/>
            </a:solidFill>
          </p:spPr>
        </p:sp>
        <p:sp>
          <p:nvSpPr>
            <p:cNvPr name="TextBox 6" id="6"/>
            <p:cNvSpPr txBox="true"/>
            <p:nvPr/>
          </p:nvSpPr>
          <p:spPr>
            <a:xfrm>
              <a:off x="57952" y="-56404"/>
              <a:ext cx="502251" cy="616063"/>
            </a:xfrm>
            <a:prstGeom prst="rect">
              <a:avLst/>
            </a:prstGeom>
          </p:spPr>
          <p:txBody>
            <a:bodyPr anchor="ctr" rtlCol="false" tIns="50800" lIns="50800" bIns="50800" rIns="50800"/>
            <a:lstStyle/>
            <a:p>
              <a:pPr algn="ctr">
                <a:lnSpc>
                  <a:spcPts val="3937"/>
                </a:lnSpc>
              </a:pPr>
              <a:r>
                <a:rPr lang="en-US" b="true" sz="2437">
                  <a:solidFill>
                    <a:srgbClr val="000000"/>
                  </a:solidFill>
                  <a:latin typeface="Raleway Medium"/>
                  <a:ea typeface="Raleway Medium"/>
                  <a:cs typeface="Raleway Medium"/>
                  <a:sym typeface="Raleway Medium"/>
                </a:rPr>
                <a:t>LOGO</a:t>
              </a:r>
            </a:p>
          </p:txBody>
        </p:sp>
      </p:grpSp>
      <p:grpSp>
        <p:nvGrpSpPr>
          <p:cNvPr name="Group 7" id="7"/>
          <p:cNvGrpSpPr/>
          <p:nvPr/>
        </p:nvGrpSpPr>
        <p:grpSpPr>
          <a:xfrm rot="0">
            <a:off x="12302201" y="5631388"/>
            <a:ext cx="2367598" cy="2439322"/>
            <a:chOff x="0" y="0"/>
            <a:chExt cx="788901" cy="812800"/>
          </a:xfrm>
        </p:grpSpPr>
        <p:sp>
          <p:nvSpPr>
            <p:cNvPr name="Freeform 8" id="8"/>
            <p:cNvSpPr/>
            <p:nvPr/>
          </p:nvSpPr>
          <p:spPr>
            <a:xfrm flipH="false" flipV="false" rot="0">
              <a:off x="0" y="0"/>
              <a:ext cx="788901" cy="812800"/>
            </a:xfrm>
            <a:custGeom>
              <a:avLst/>
              <a:gdLst/>
              <a:ahLst/>
              <a:cxnLst/>
              <a:rect r="r" b="b" t="t" l="l"/>
              <a:pathLst>
                <a:path h="812800" w="788901">
                  <a:moveTo>
                    <a:pt x="394450" y="0"/>
                  </a:moveTo>
                  <a:cubicBezTo>
                    <a:pt x="176601" y="0"/>
                    <a:pt x="0" y="181951"/>
                    <a:pt x="0" y="406400"/>
                  </a:cubicBezTo>
                  <a:cubicBezTo>
                    <a:pt x="0" y="630849"/>
                    <a:pt x="176601" y="812800"/>
                    <a:pt x="394450" y="812800"/>
                  </a:cubicBezTo>
                  <a:cubicBezTo>
                    <a:pt x="612299" y="812800"/>
                    <a:pt x="788901" y="630849"/>
                    <a:pt x="788901" y="406400"/>
                  </a:cubicBezTo>
                  <a:cubicBezTo>
                    <a:pt x="788901" y="181951"/>
                    <a:pt x="612299" y="0"/>
                    <a:pt x="394450" y="0"/>
                  </a:cubicBezTo>
                  <a:close/>
                </a:path>
              </a:pathLst>
            </a:custGeom>
            <a:solidFill>
              <a:srgbClr val="E7E516"/>
            </a:solidFill>
          </p:spPr>
        </p:sp>
        <p:sp>
          <p:nvSpPr>
            <p:cNvPr name="TextBox 9" id="9"/>
            <p:cNvSpPr txBox="true"/>
            <p:nvPr/>
          </p:nvSpPr>
          <p:spPr>
            <a:xfrm>
              <a:off x="73959" y="-38100"/>
              <a:ext cx="640982" cy="774700"/>
            </a:xfrm>
            <a:prstGeom prst="rect">
              <a:avLst/>
            </a:prstGeom>
          </p:spPr>
          <p:txBody>
            <a:bodyPr anchor="ctr" rtlCol="false" tIns="50800" lIns="50800" bIns="50800" rIns="50800"/>
            <a:lstStyle/>
            <a:p>
              <a:pPr algn="ctr">
                <a:lnSpc>
                  <a:spcPts val="3937"/>
                </a:lnSpc>
              </a:pPr>
              <a:r>
                <a:rPr lang="en-US" b="true" sz="2437">
                  <a:solidFill>
                    <a:srgbClr val="000000"/>
                  </a:solidFill>
                  <a:latin typeface="Raleway Medium"/>
                  <a:ea typeface="Raleway Medium"/>
                  <a:cs typeface="Raleway Medium"/>
                  <a:sym typeface="Raleway Medium"/>
                </a:rPr>
                <a:t>Palette des couleurs </a:t>
              </a:r>
            </a:p>
          </p:txBody>
        </p:sp>
      </p:grpSp>
      <p:sp>
        <p:nvSpPr>
          <p:cNvPr name="TextBox 10" id="10"/>
          <p:cNvSpPr txBox="true"/>
          <p:nvPr/>
        </p:nvSpPr>
        <p:spPr>
          <a:xfrm rot="0">
            <a:off x="0" y="1531601"/>
            <a:ext cx="4084340" cy="575165"/>
          </a:xfrm>
          <a:prstGeom prst="rect">
            <a:avLst/>
          </a:prstGeom>
        </p:spPr>
        <p:txBody>
          <a:bodyPr anchor="t" rtlCol="false" tIns="0" lIns="0" bIns="0" rIns="0">
            <a:spAutoFit/>
          </a:bodyPr>
          <a:lstStyle/>
          <a:p>
            <a:pPr algn="ctr">
              <a:lnSpc>
                <a:spcPts val="4846"/>
              </a:lnSpc>
              <a:spcBef>
                <a:spcPct val="0"/>
              </a:spcBef>
            </a:pPr>
            <a:r>
              <a:rPr lang="en-US" sz="3000">
                <a:solidFill>
                  <a:srgbClr val="ECEA1A"/>
                </a:solidFill>
                <a:latin typeface="League Spartan"/>
                <a:ea typeface="League Spartan"/>
                <a:cs typeface="League Spartan"/>
                <a:sym typeface="League Spartan"/>
              </a:rPr>
              <a:t>CHARTE GRAPHIQUE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B1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72B"/>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7" id="7"/>
          <p:cNvSpPr txBox="true"/>
          <p:nvPr/>
        </p:nvSpPr>
        <p:spPr>
          <a:xfrm rot="0">
            <a:off x="1101329" y="3369171"/>
            <a:ext cx="5594748" cy="746820"/>
          </a:xfrm>
          <a:prstGeom prst="rect">
            <a:avLst/>
          </a:prstGeom>
        </p:spPr>
        <p:txBody>
          <a:bodyPr anchor="t" rtlCol="false" tIns="0" lIns="0" bIns="0" rIns="0">
            <a:spAutoFit/>
          </a:bodyPr>
          <a:lstStyle/>
          <a:p>
            <a:pPr algn="l">
              <a:lnSpc>
                <a:spcPts val="5500"/>
              </a:lnSpc>
            </a:pPr>
            <a:r>
              <a:rPr lang="en-US" sz="4375" b="true">
                <a:solidFill>
                  <a:srgbClr val="FFE14D"/>
                </a:solidFill>
                <a:latin typeface="Arimo Bold"/>
                <a:ea typeface="Arimo Bold"/>
                <a:cs typeface="Arimo Bold"/>
                <a:sym typeface="Arimo Bold"/>
              </a:rPr>
              <a:t>Thème utilisé</a:t>
            </a:r>
          </a:p>
        </p:txBody>
      </p:sp>
      <p:sp>
        <p:nvSpPr>
          <p:cNvPr name="TextBox 8" id="8"/>
          <p:cNvSpPr txBox="true"/>
          <p:nvPr/>
        </p:nvSpPr>
        <p:spPr>
          <a:xfrm rot="0">
            <a:off x="1604665" y="4631085"/>
            <a:ext cx="15582007" cy="1121569"/>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Thème choisi : </a:t>
            </a:r>
            <a:r>
              <a:rPr lang="en-US" b="true" sz="2437">
                <a:solidFill>
                  <a:srgbClr val="D7D4CC"/>
                </a:solidFill>
                <a:latin typeface="Raleway Medium"/>
                <a:ea typeface="Raleway Medium"/>
                <a:cs typeface="Raleway Medium"/>
                <a:sym typeface="Raleway Medium"/>
              </a:rPr>
              <a:t>Nous avons utilisé le thème </a:t>
            </a:r>
            <a:r>
              <a:rPr lang="en-US" b="true" sz="2437">
                <a:solidFill>
                  <a:srgbClr val="D7D4CC"/>
                </a:solidFill>
                <a:latin typeface="Raleway Bold"/>
                <a:ea typeface="Raleway Bold"/>
                <a:cs typeface="Raleway Bold"/>
                <a:sym typeface="Raleway Bold"/>
              </a:rPr>
              <a:t>OceaWp</a:t>
            </a:r>
            <a:r>
              <a:rPr lang="en-US" b="true" sz="2437">
                <a:solidFill>
                  <a:srgbClr val="D7D4CC"/>
                </a:solidFill>
                <a:latin typeface="Raleway Medium"/>
                <a:ea typeface="Raleway Medium"/>
                <a:cs typeface="Raleway Medium"/>
                <a:sym typeface="Raleway Medium"/>
              </a:rPr>
              <a:t>. Il est compatible avec les extensions utilisées comme Elementor et Insert PHP Code Snippet.</a:t>
            </a:r>
          </a:p>
        </p:txBody>
      </p:sp>
      <p:sp>
        <p:nvSpPr>
          <p:cNvPr name="TextBox 9" id="9"/>
          <p:cNvSpPr txBox="true"/>
          <p:nvPr/>
        </p:nvSpPr>
        <p:spPr>
          <a:xfrm rot="0">
            <a:off x="1604665" y="5748486"/>
            <a:ext cx="15582007" cy="1121569"/>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Pourquoi ce thème ? :</a:t>
            </a:r>
            <a:r>
              <a:rPr lang="en-US" b="true" sz="2437">
                <a:solidFill>
                  <a:srgbClr val="D7D4CC"/>
                </a:solidFill>
                <a:latin typeface="Raleway Medium"/>
                <a:ea typeface="Raleway Medium"/>
                <a:cs typeface="Raleway Medium"/>
                <a:sym typeface="Raleway Medium"/>
              </a:rPr>
              <a:t> Flexibilité pour adapter l'interface aux besoins des utilisateurs. Compatibilité avec les fonctionnalités comme la gestion des formulaires de connexion via FluentAuth.</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B1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72B"/>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937022" y="736252"/>
            <a:ext cx="5612458" cy="5612458"/>
          </a:xfrm>
          <a:custGeom>
            <a:avLst/>
            <a:gdLst/>
            <a:ahLst/>
            <a:cxnLst/>
            <a:rect r="r" b="b" t="t" l="l"/>
            <a:pathLst>
              <a:path h="5612458" w="5612458">
                <a:moveTo>
                  <a:pt x="0" y="0"/>
                </a:moveTo>
                <a:lnTo>
                  <a:pt x="5612458" y="0"/>
                </a:lnTo>
                <a:lnTo>
                  <a:pt x="5612458" y="5612458"/>
                </a:lnTo>
                <a:lnTo>
                  <a:pt x="0" y="5612458"/>
                </a:lnTo>
                <a:lnTo>
                  <a:pt x="0" y="0"/>
                </a:lnTo>
                <a:close/>
              </a:path>
            </a:pathLst>
          </a:custGeom>
          <a:blipFill>
            <a:blip r:embed="rId4"/>
            <a:stretch>
              <a:fillRect l="0" t="0" r="0" b="0"/>
            </a:stretch>
          </a:blipFill>
        </p:spPr>
      </p:sp>
      <p:sp>
        <p:nvSpPr>
          <p:cNvPr name="TextBox 8" id="8"/>
          <p:cNvSpPr txBox="true"/>
          <p:nvPr/>
        </p:nvSpPr>
        <p:spPr>
          <a:xfrm rot="0">
            <a:off x="937022" y="6702624"/>
            <a:ext cx="4759821" cy="642491"/>
          </a:xfrm>
          <a:prstGeom prst="rect">
            <a:avLst/>
          </a:prstGeom>
        </p:spPr>
        <p:txBody>
          <a:bodyPr anchor="t" rtlCol="false" tIns="0" lIns="0" bIns="0" rIns="0">
            <a:spAutoFit/>
          </a:bodyPr>
          <a:lstStyle/>
          <a:p>
            <a:pPr algn="l">
              <a:lnSpc>
                <a:spcPts val="4625"/>
              </a:lnSpc>
            </a:pPr>
            <a:r>
              <a:rPr lang="en-US" sz="3687" b="true">
                <a:solidFill>
                  <a:srgbClr val="FFE14D"/>
                </a:solidFill>
                <a:latin typeface="Arimo Bold"/>
                <a:ea typeface="Arimo Bold"/>
                <a:cs typeface="Arimo Bold"/>
                <a:sym typeface="Arimo Bold"/>
              </a:rPr>
              <a:t>CONCLUSION</a:t>
            </a:r>
          </a:p>
        </p:txBody>
      </p:sp>
      <p:sp>
        <p:nvSpPr>
          <p:cNvPr name="TextBox 9" id="9"/>
          <p:cNvSpPr txBox="true"/>
          <p:nvPr/>
        </p:nvSpPr>
        <p:spPr>
          <a:xfrm rot="0">
            <a:off x="1365200" y="7651402"/>
            <a:ext cx="15985777" cy="1380233"/>
          </a:xfrm>
          <a:prstGeom prst="rect">
            <a:avLst/>
          </a:prstGeom>
        </p:spPr>
        <p:txBody>
          <a:bodyPr anchor="t" rtlCol="false" tIns="0" lIns="0" bIns="0" rIns="0">
            <a:spAutoFit/>
          </a:bodyPr>
          <a:lstStyle/>
          <a:p>
            <a:pPr algn="l" marL="311051" indent="-155525" lvl="1">
              <a:lnSpc>
                <a:spcPts val="3312"/>
              </a:lnSpc>
              <a:buFont typeface="Arial"/>
              <a:buChar char="•"/>
            </a:pPr>
            <a:r>
              <a:rPr lang="en-US" b="true" sz="2062">
                <a:solidFill>
                  <a:srgbClr val="D7D4CC"/>
                </a:solidFill>
                <a:latin typeface="Raleway Bold"/>
                <a:ea typeface="Raleway Bold"/>
                <a:cs typeface="Raleway Bold"/>
                <a:sym typeface="Raleway Bold"/>
              </a:rPr>
              <a:t>Résumé : </a:t>
            </a:r>
            <a:r>
              <a:rPr lang="en-US" b="true" sz="2062">
                <a:solidFill>
                  <a:srgbClr val="D7D4CC"/>
                </a:solidFill>
                <a:latin typeface="Raleway Medium"/>
                <a:ea typeface="Raleway Medium"/>
                <a:cs typeface="Raleway Medium"/>
                <a:sym typeface="Raleway Medium"/>
              </a:rPr>
              <a:t>IRIS- STUDENT est un site fluide et accessible conçu pour guider et aider les étudiants de l'école IRIS et aussi informé les potentiels étudiants de nos réussite et de nos accomplissements. Nous intervenons dans un cadre d'information et d'interaction</a:t>
            </a:r>
          </a:p>
        </p:txBody>
      </p:sp>
      <p:sp>
        <p:nvSpPr>
          <p:cNvPr name="TextBox 10" id="10"/>
          <p:cNvSpPr txBox="true"/>
          <p:nvPr/>
        </p:nvSpPr>
        <p:spPr>
          <a:xfrm rot="0">
            <a:off x="1365200" y="9029998"/>
            <a:ext cx="15985777" cy="523578"/>
          </a:xfrm>
          <a:prstGeom prst="rect">
            <a:avLst/>
          </a:prstGeom>
        </p:spPr>
        <p:txBody>
          <a:bodyPr anchor="t" rtlCol="false" tIns="0" lIns="0" bIns="0" rIns="0">
            <a:spAutoFit/>
          </a:bodyPr>
          <a:lstStyle/>
          <a:p>
            <a:pPr algn="l" marL="311051" indent="-155525" lvl="1">
              <a:lnSpc>
                <a:spcPts val="3312"/>
              </a:lnSpc>
              <a:buFont typeface="Arial"/>
              <a:buChar char="•"/>
            </a:pPr>
            <a:r>
              <a:rPr lang="en-US" b="true" sz="2062">
                <a:solidFill>
                  <a:srgbClr val="D7D4CC"/>
                </a:solidFill>
                <a:latin typeface="Raleway Medium"/>
                <a:ea typeface="Raleway Medium"/>
                <a:cs typeface="Raleway Medium"/>
                <a:sym typeface="Raleway Medium"/>
              </a:rPr>
              <a:t> </a:t>
            </a:r>
            <a:r>
              <a:rPr lang="en-US" b="true" sz="2062">
                <a:solidFill>
                  <a:srgbClr val="D7D4CC"/>
                </a:solidFill>
                <a:latin typeface="Raleway Bold"/>
                <a:ea typeface="Raleway Bold"/>
                <a:cs typeface="Raleway Bold"/>
                <a:sym typeface="Raleway Bold"/>
              </a:rPr>
              <a:t>Impact : </a:t>
            </a:r>
            <a:r>
              <a:rPr lang="en-US" b="true" sz="2062">
                <a:solidFill>
                  <a:srgbClr val="D7D4CC"/>
                </a:solidFill>
                <a:latin typeface="Raleway Medium"/>
                <a:ea typeface="Raleway Medium"/>
                <a:cs typeface="Raleway Medium"/>
                <a:sym typeface="Raleway Medium"/>
              </a:rPr>
              <a:t>Le site est un outil efficace pour centraliser les ressources éducatives et tenir les étudiants à jour et informé.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B1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72B"/>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7" id="7"/>
          <p:cNvSpPr txBox="true"/>
          <p:nvPr/>
        </p:nvSpPr>
        <p:spPr>
          <a:xfrm rot="0">
            <a:off x="944612" y="694433"/>
            <a:ext cx="7485906" cy="647403"/>
          </a:xfrm>
          <a:prstGeom prst="rect">
            <a:avLst/>
          </a:prstGeom>
        </p:spPr>
        <p:txBody>
          <a:bodyPr anchor="t" rtlCol="false" tIns="0" lIns="0" bIns="0" rIns="0">
            <a:spAutoFit/>
          </a:bodyPr>
          <a:lstStyle/>
          <a:p>
            <a:pPr algn="l">
              <a:lnSpc>
                <a:spcPts val="4687"/>
              </a:lnSpc>
            </a:pPr>
            <a:r>
              <a:rPr lang="en-US" sz="3749" b="true">
                <a:solidFill>
                  <a:srgbClr val="FFE14D"/>
                </a:solidFill>
                <a:latin typeface="Arimo Bold"/>
                <a:ea typeface="Arimo Bold"/>
                <a:cs typeface="Arimo Bold"/>
                <a:sym typeface="Arimo Bold"/>
              </a:rPr>
              <a:t>Contexte Et objectif du projet </a:t>
            </a:r>
          </a:p>
        </p:txBody>
      </p:sp>
      <p:sp>
        <p:nvSpPr>
          <p:cNvPr name="Freeform 8" id="8" descr="preencoded.png"/>
          <p:cNvSpPr/>
          <p:nvPr/>
        </p:nvSpPr>
        <p:spPr>
          <a:xfrm flipH="false" flipV="false" rot="0">
            <a:off x="944612" y="1881485"/>
            <a:ext cx="7996981" cy="4942434"/>
          </a:xfrm>
          <a:custGeom>
            <a:avLst/>
            <a:gdLst/>
            <a:ahLst/>
            <a:cxnLst/>
            <a:rect r="r" b="b" t="t" l="l"/>
            <a:pathLst>
              <a:path h="4942434" w="7996981">
                <a:moveTo>
                  <a:pt x="0" y="0"/>
                </a:moveTo>
                <a:lnTo>
                  <a:pt x="7996982" y="0"/>
                </a:lnTo>
                <a:lnTo>
                  <a:pt x="7996982" y="4942434"/>
                </a:lnTo>
                <a:lnTo>
                  <a:pt x="0" y="4942434"/>
                </a:lnTo>
                <a:lnTo>
                  <a:pt x="0" y="0"/>
                </a:lnTo>
                <a:close/>
              </a:path>
            </a:pathLst>
          </a:custGeom>
          <a:blipFill>
            <a:blip r:embed="rId4"/>
            <a:stretch>
              <a:fillRect l="-14" t="0" r="-14" b="0"/>
            </a:stretch>
          </a:blipFill>
        </p:spPr>
      </p:sp>
      <p:sp>
        <p:nvSpPr>
          <p:cNvPr name="TextBox 9" id="9"/>
          <p:cNvSpPr txBox="true"/>
          <p:nvPr/>
        </p:nvSpPr>
        <p:spPr>
          <a:xfrm rot="0">
            <a:off x="944612" y="7123062"/>
            <a:ext cx="3864620" cy="412849"/>
          </a:xfrm>
          <a:prstGeom prst="rect">
            <a:avLst/>
          </a:prstGeom>
        </p:spPr>
        <p:txBody>
          <a:bodyPr anchor="t" rtlCol="false" tIns="0" lIns="0" bIns="0" rIns="0">
            <a:spAutoFit/>
          </a:bodyPr>
          <a:lstStyle/>
          <a:p>
            <a:pPr algn="l">
              <a:lnSpc>
                <a:spcPts val="2937"/>
              </a:lnSpc>
            </a:pPr>
            <a:r>
              <a:rPr lang="en-US" sz="2312" b="true">
                <a:solidFill>
                  <a:srgbClr val="D7D4CC"/>
                </a:solidFill>
                <a:latin typeface="Arimo Bold"/>
                <a:ea typeface="Arimo Bold"/>
                <a:cs typeface="Arimo Bold"/>
                <a:sym typeface="Arimo Bold"/>
              </a:rPr>
              <a:t>Contexte: IRIS-STUDENT </a:t>
            </a:r>
          </a:p>
        </p:txBody>
      </p:sp>
      <p:sp>
        <p:nvSpPr>
          <p:cNvPr name="TextBox 10" id="10"/>
          <p:cNvSpPr txBox="true"/>
          <p:nvPr/>
        </p:nvSpPr>
        <p:spPr>
          <a:xfrm rot="0">
            <a:off x="944612" y="7602588"/>
            <a:ext cx="7996981" cy="1390055"/>
          </a:xfrm>
          <a:prstGeom prst="rect">
            <a:avLst/>
          </a:prstGeom>
        </p:spPr>
        <p:txBody>
          <a:bodyPr anchor="t" rtlCol="false" tIns="0" lIns="0" bIns="0" rIns="0">
            <a:spAutoFit/>
          </a:bodyPr>
          <a:lstStyle/>
          <a:p>
            <a:pPr algn="l">
              <a:lnSpc>
                <a:spcPts val="3374"/>
              </a:lnSpc>
            </a:pPr>
            <a:r>
              <a:rPr lang="en-US" sz="2125" b="true">
                <a:solidFill>
                  <a:srgbClr val="D7D4CC"/>
                </a:solidFill>
                <a:latin typeface="Raleway Medium"/>
                <a:ea typeface="Raleway Medium"/>
                <a:cs typeface="Raleway Medium"/>
                <a:sym typeface="Raleway Medium"/>
              </a:rPr>
              <a:t>Le site web IRIS-STUDENT a été conçu pour répondre aux besoins des étudiants de l'école IRIS et pour fournir des informations aux personnes intéressées par l'école.</a:t>
            </a:r>
          </a:p>
        </p:txBody>
      </p:sp>
      <p:sp>
        <p:nvSpPr>
          <p:cNvPr name="Freeform 11" id="11" descr="preencoded.png"/>
          <p:cNvSpPr/>
          <p:nvPr/>
        </p:nvSpPr>
        <p:spPr>
          <a:xfrm flipH="false" flipV="false" rot="0">
            <a:off x="9346406" y="1881485"/>
            <a:ext cx="7996981" cy="4942434"/>
          </a:xfrm>
          <a:custGeom>
            <a:avLst/>
            <a:gdLst/>
            <a:ahLst/>
            <a:cxnLst/>
            <a:rect r="r" b="b" t="t" l="l"/>
            <a:pathLst>
              <a:path h="4942434" w="7996981">
                <a:moveTo>
                  <a:pt x="0" y="0"/>
                </a:moveTo>
                <a:lnTo>
                  <a:pt x="7996981" y="0"/>
                </a:lnTo>
                <a:lnTo>
                  <a:pt x="7996981" y="4942434"/>
                </a:lnTo>
                <a:lnTo>
                  <a:pt x="0" y="4942434"/>
                </a:lnTo>
                <a:lnTo>
                  <a:pt x="0" y="0"/>
                </a:lnTo>
                <a:close/>
              </a:path>
            </a:pathLst>
          </a:custGeom>
          <a:blipFill>
            <a:blip r:embed="rId5"/>
            <a:stretch>
              <a:fillRect l="-14" t="0" r="-14" b="0"/>
            </a:stretch>
          </a:blipFill>
        </p:spPr>
      </p:sp>
      <p:sp>
        <p:nvSpPr>
          <p:cNvPr name="TextBox 12" id="12"/>
          <p:cNvSpPr txBox="true"/>
          <p:nvPr/>
        </p:nvSpPr>
        <p:spPr>
          <a:xfrm rot="0">
            <a:off x="9346406" y="7123062"/>
            <a:ext cx="2998738" cy="412849"/>
          </a:xfrm>
          <a:prstGeom prst="rect">
            <a:avLst/>
          </a:prstGeom>
        </p:spPr>
        <p:txBody>
          <a:bodyPr anchor="t" rtlCol="false" tIns="0" lIns="0" bIns="0" rIns="0">
            <a:spAutoFit/>
          </a:bodyPr>
          <a:lstStyle/>
          <a:p>
            <a:pPr algn="l">
              <a:lnSpc>
                <a:spcPts val="2937"/>
              </a:lnSpc>
            </a:pPr>
            <a:r>
              <a:rPr lang="en-US" sz="2312" b="true">
                <a:solidFill>
                  <a:srgbClr val="D7D4CC"/>
                </a:solidFill>
                <a:latin typeface="Arimo Bold"/>
                <a:ea typeface="Arimo Bold"/>
                <a:cs typeface="Arimo Bold"/>
                <a:sym typeface="Arimo Bold"/>
              </a:rPr>
              <a:t>Objectif du projet : </a:t>
            </a:r>
          </a:p>
        </p:txBody>
      </p:sp>
      <p:sp>
        <p:nvSpPr>
          <p:cNvPr name="TextBox 13" id="13"/>
          <p:cNvSpPr txBox="true"/>
          <p:nvPr/>
        </p:nvSpPr>
        <p:spPr>
          <a:xfrm rot="0">
            <a:off x="9346406" y="7602588"/>
            <a:ext cx="7996981" cy="2253258"/>
          </a:xfrm>
          <a:prstGeom prst="rect">
            <a:avLst/>
          </a:prstGeom>
        </p:spPr>
        <p:txBody>
          <a:bodyPr anchor="t" rtlCol="false" tIns="0" lIns="0" bIns="0" rIns="0">
            <a:spAutoFit/>
          </a:bodyPr>
          <a:lstStyle/>
          <a:p>
            <a:pPr algn="l">
              <a:lnSpc>
                <a:spcPts val="3374"/>
              </a:lnSpc>
            </a:pPr>
            <a:r>
              <a:rPr lang="en-US" sz="2125" b="true">
                <a:solidFill>
                  <a:srgbClr val="D7D4CC"/>
                </a:solidFill>
                <a:latin typeface="Raleway Medium"/>
                <a:ea typeface="Raleway Medium"/>
                <a:cs typeface="Raleway Medium"/>
                <a:sym typeface="Raleway Medium"/>
              </a:rPr>
              <a:t>Notre objectif principal est de créer un site web convivial et informatif qui offre aux étudiants l'accès aux ressources académiques, aux informations et à un espace de communication. Le site a également pour objectif de servir de vitrine à l'école pour les futurs étudiants.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B1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72B"/>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7" id="7"/>
          <p:cNvSpPr txBox="true"/>
          <p:nvPr/>
        </p:nvSpPr>
        <p:spPr>
          <a:xfrm rot="0">
            <a:off x="883890" y="656481"/>
            <a:ext cx="7950399" cy="599331"/>
          </a:xfrm>
          <a:prstGeom prst="rect">
            <a:avLst/>
          </a:prstGeom>
        </p:spPr>
        <p:txBody>
          <a:bodyPr anchor="t" rtlCol="false" tIns="0" lIns="0" bIns="0" rIns="0">
            <a:spAutoFit/>
          </a:bodyPr>
          <a:lstStyle/>
          <a:p>
            <a:pPr algn="l">
              <a:lnSpc>
                <a:spcPts val="4375"/>
              </a:lnSpc>
            </a:pPr>
            <a:r>
              <a:rPr lang="en-US" sz="3500" b="true">
                <a:solidFill>
                  <a:srgbClr val="FFE14D"/>
                </a:solidFill>
                <a:latin typeface="Arimo Bold"/>
                <a:ea typeface="Arimo Bold"/>
                <a:cs typeface="Arimo Bold"/>
                <a:sym typeface="Arimo Bold"/>
              </a:rPr>
              <a:t>Présentation DE « IRIS-STUDENT »</a:t>
            </a:r>
          </a:p>
        </p:txBody>
      </p:sp>
      <p:sp>
        <p:nvSpPr>
          <p:cNvPr name="Freeform 8" id="8" descr="preencoded.png"/>
          <p:cNvSpPr/>
          <p:nvPr/>
        </p:nvSpPr>
        <p:spPr>
          <a:xfrm flipH="false" flipV="false" rot="0">
            <a:off x="883890" y="1760935"/>
            <a:ext cx="8070651" cy="4987975"/>
          </a:xfrm>
          <a:custGeom>
            <a:avLst/>
            <a:gdLst/>
            <a:ahLst/>
            <a:cxnLst/>
            <a:rect r="r" b="b" t="t" l="l"/>
            <a:pathLst>
              <a:path h="4987975" w="8070651">
                <a:moveTo>
                  <a:pt x="0" y="0"/>
                </a:moveTo>
                <a:lnTo>
                  <a:pt x="8070651" y="0"/>
                </a:lnTo>
                <a:lnTo>
                  <a:pt x="8070651" y="4987975"/>
                </a:lnTo>
                <a:lnTo>
                  <a:pt x="0" y="4987975"/>
                </a:lnTo>
                <a:lnTo>
                  <a:pt x="0" y="0"/>
                </a:lnTo>
                <a:close/>
              </a:path>
            </a:pathLst>
          </a:custGeom>
          <a:blipFill>
            <a:blip r:embed="rId4"/>
            <a:stretch>
              <a:fillRect l="0" t="-49" r="0" b="-49"/>
            </a:stretch>
          </a:blipFill>
        </p:spPr>
      </p:sp>
      <p:sp>
        <p:nvSpPr>
          <p:cNvPr name="TextBox 9" id="9"/>
          <p:cNvSpPr txBox="true"/>
          <p:nvPr/>
        </p:nvSpPr>
        <p:spPr>
          <a:xfrm rot="0">
            <a:off x="883890" y="7035999"/>
            <a:ext cx="2806304" cy="379363"/>
          </a:xfrm>
          <a:prstGeom prst="rect">
            <a:avLst/>
          </a:prstGeom>
        </p:spPr>
        <p:txBody>
          <a:bodyPr anchor="t" rtlCol="false" tIns="0" lIns="0" bIns="0" rIns="0">
            <a:spAutoFit/>
          </a:bodyPr>
          <a:lstStyle/>
          <a:p>
            <a:pPr algn="l">
              <a:lnSpc>
                <a:spcPts val="2750"/>
              </a:lnSpc>
            </a:pPr>
            <a:r>
              <a:rPr lang="en-US" sz="2187" b="true">
                <a:solidFill>
                  <a:srgbClr val="D7D4CC"/>
                </a:solidFill>
                <a:latin typeface="Arimo Bold"/>
                <a:ea typeface="Arimo Bold"/>
                <a:cs typeface="Arimo Bold"/>
                <a:sym typeface="Arimo Bold"/>
              </a:rPr>
              <a:t>Description</a:t>
            </a:r>
          </a:p>
        </p:txBody>
      </p:sp>
      <p:sp>
        <p:nvSpPr>
          <p:cNvPr name="TextBox 10" id="10"/>
          <p:cNvSpPr txBox="true"/>
          <p:nvPr/>
        </p:nvSpPr>
        <p:spPr>
          <a:xfrm rot="0">
            <a:off x="883890" y="7481144"/>
            <a:ext cx="8070651" cy="2510135"/>
          </a:xfrm>
          <a:prstGeom prst="rect">
            <a:avLst/>
          </a:prstGeom>
        </p:spPr>
        <p:txBody>
          <a:bodyPr anchor="t" rtlCol="false" tIns="0" lIns="0" bIns="0" rIns="0">
            <a:spAutoFit/>
          </a:bodyPr>
          <a:lstStyle/>
          <a:p>
            <a:pPr algn="l">
              <a:lnSpc>
                <a:spcPts val="3125"/>
              </a:lnSpc>
            </a:pPr>
            <a:r>
              <a:rPr lang="en-US" sz="1937" b="true">
                <a:solidFill>
                  <a:srgbClr val="D7D4CC"/>
                </a:solidFill>
                <a:latin typeface="Raleway Medium"/>
                <a:ea typeface="Raleway Medium"/>
                <a:cs typeface="Raleway Medium"/>
                <a:sym typeface="Raleway Medium"/>
              </a:rPr>
              <a:t>IRIS-STUDENT est une plateforme en ligne destinée aux étudiants de l'école IRIS et aux personnes souhaitant s'y inscrire. Elle rassemble des informations essentielles, comme les actualités de l'école et ses réussites, ainsi que les ressources pédagogiques. Elle propose également un espace d'interaction grâce à des forums et des commentaires.</a:t>
            </a:r>
          </a:p>
        </p:txBody>
      </p:sp>
      <p:sp>
        <p:nvSpPr>
          <p:cNvPr name="Freeform 11" id="11" descr="preencoded.png"/>
          <p:cNvSpPr/>
          <p:nvPr/>
        </p:nvSpPr>
        <p:spPr>
          <a:xfrm flipH="false" flipV="false" rot="0">
            <a:off x="9333310" y="1760935"/>
            <a:ext cx="8070800" cy="4988124"/>
          </a:xfrm>
          <a:custGeom>
            <a:avLst/>
            <a:gdLst/>
            <a:ahLst/>
            <a:cxnLst/>
            <a:rect r="r" b="b" t="t" l="l"/>
            <a:pathLst>
              <a:path h="4988124" w="8070800">
                <a:moveTo>
                  <a:pt x="0" y="0"/>
                </a:moveTo>
                <a:lnTo>
                  <a:pt x="8070800" y="0"/>
                </a:lnTo>
                <a:lnTo>
                  <a:pt x="8070800" y="4988124"/>
                </a:lnTo>
                <a:lnTo>
                  <a:pt x="0" y="4988124"/>
                </a:lnTo>
                <a:lnTo>
                  <a:pt x="0" y="0"/>
                </a:lnTo>
                <a:close/>
              </a:path>
            </a:pathLst>
          </a:custGeom>
          <a:blipFill>
            <a:blip r:embed="rId5"/>
            <a:stretch>
              <a:fillRect l="0" t="-49" r="0" b="-49"/>
            </a:stretch>
          </a:blipFill>
        </p:spPr>
      </p:sp>
      <p:sp>
        <p:nvSpPr>
          <p:cNvPr name="TextBox 12" id="12"/>
          <p:cNvSpPr txBox="true"/>
          <p:nvPr/>
        </p:nvSpPr>
        <p:spPr>
          <a:xfrm rot="0">
            <a:off x="9333310" y="7036147"/>
            <a:ext cx="2806304" cy="379363"/>
          </a:xfrm>
          <a:prstGeom prst="rect">
            <a:avLst/>
          </a:prstGeom>
        </p:spPr>
        <p:txBody>
          <a:bodyPr anchor="t" rtlCol="false" tIns="0" lIns="0" bIns="0" rIns="0">
            <a:spAutoFit/>
          </a:bodyPr>
          <a:lstStyle/>
          <a:p>
            <a:pPr algn="l">
              <a:lnSpc>
                <a:spcPts val="2750"/>
              </a:lnSpc>
            </a:pPr>
            <a:r>
              <a:rPr lang="en-US" sz="2187" b="true">
                <a:solidFill>
                  <a:srgbClr val="D7D4CC"/>
                </a:solidFill>
                <a:latin typeface="Arimo Bold"/>
                <a:ea typeface="Arimo Bold"/>
                <a:cs typeface="Arimo Bold"/>
                <a:sym typeface="Arimo Bold"/>
              </a:rPr>
              <a:t>Objectif principal</a:t>
            </a:r>
          </a:p>
        </p:txBody>
      </p:sp>
      <p:sp>
        <p:nvSpPr>
          <p:cNvPr name="TextBox 13" id="13"/>
          <p:cNvSpPr txBox="true"/>
          <p:nvPr/>
        </p:nvSpPr>
        <p:spPr>
          <a:xfrm rot="0">
            <a:off x="9333310" y="7481292"/>
            <a:ext cx="8070800" cy="893861"/>
          </a:xfrm>
          <a:prstGeom prst="rect">
            <a:avLst/>
          </a:prstGeom>
        </p:spPr>
        <p:txBody>
          <a:bodyPr anchor="t" rtlCol="false" tIns="0" lIns="0" bIns="0" rIns="0">
            <a:spAutoFit/>
          </a:bodyPr>
          <a:lstStyle/>
          <a:p>
            <a:pPr algn="l">
              <a:lnSpc>
                <a:spcPts val="3125"/>
              </a:lnSpc>
            </a:pPr>
            <a:r>
              <a:rPr lang="en-US" sz="1937" b="true">
                <a:solidFill>
                  <a:srgbClr val="D7D4CC"/>
                </a:solidFill>
                <a:latin typeface="Raleway Medium"/>
                <a:ea typeface="Raleway Medium"/>
                <a:cs typeface="Raleway Medium"/>
                <a:sym typeface="Raleway Medium"/>
              </a:rPr>
              <a:t>Offrir un espace interactif pour les étudiants de l'école et un point de contact et d'échange pour les futurs étudiants.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B1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72B"/>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7" id="7"/>
          <p:cNvSpPr txBox="true"/>
          <p:nvPr/>
        </p:nvSpPr>
        <p:spPr>
          <a:xfrm rot="0">
            <a:off x="660499" y="490389"/>
            <a:ext cx="3550890" cy="447972"/>
          </a:xfrm>
          <a:prstGeom prst="rect">
            <a:avLst/>
          </a:prstGeom>
        </p:spPr>
        <p:txBody>
          <a:bodyPr anchor="t" rtlCol="false" tIns="0" lIns="0" bIns="0" rIns="0">
            <a:spAutoFit/>
          </a:bodyPr>
          <a:lstStyle/>
          <a:p>
            <a:pPr algn="l">
              <a:lnSpc>
                <a:spcPts val="3249"/>
              </a:lnSpc>
            </a:pPr>
            <a:r>
              <a:rPr lang="en-US" sz="2625" b="true">
                <a:solidFill>
                  <a:srgbClr val="FFE14D"/>
                </a:solidFill>
                <a:latin typeface="Arimo Bold"/>
                <a:ea typeface="Arimo Bold"/>
                <a:cs typeface="Arimo Bold"/>
                <a:sym typeface="Arimo Bold"/>
              </a:rPr>
              <a:t>Analyse des besoins</a:t>
            </a:r>
          </a:p>
        </p:txBody>
      </p:sp>
      <p:sp>
        <p:nvSpPr>
          <p:cNvPr name="TextBox 8" id="8"/>
          <p:cNvSpPr txBox="true"/>
          <p:nvPr/>
        </p:nvSpPr>
        <p:spPr>
          <a:xfrm rot="0">
            <a:off x="660499" y="1310729"/>
            <a:ext cx="2097137" cy="290661"/>
          </a:xfrm>
          <a:prstGeom prst="rect">
            <a:avLst/>
          </a:prstGeom>
        </p:spPr>
        <p:txBody>
          <a:bodyPr anchor="t" rtlCol="false" tIns="0" lIns="0" bIns="0" rIns="0">
            <a:spAutoFit/>
          </a:bodyPr>
          <a:lstStyle/>
          <a:p>
            <a:pPr algn="l">
              <a:lnSpc>
                <a:spcPts val="2062"/>
              </a:lnSpc>
            </a:pPr>
            <a:r>
              <a:rPr lang="en-US" sz="1625" b="true">
                <a:solidFill>
                  <a:srgbClr val="FFE14D"/>
                </a:solidFill>
                <a:latin typeface="Arimo Bold"/>
                <a:ea typeface="Arimo Bold"/>
                <a:cs typeface="Arimo Bold"/>
                <a:sym typeface="Arimo Bold"/>
              </a:rPr>
              <a:t>Public cible</a:t>
            </a:r>
          </a:p>
        </p:txBody>
      </p:sp>
      <p:sp>
        <p:nvSpPr>
          <p:cNvPr name="TextBox 9" id="9"/>
          <p:cNvSpPr txBox="true"/>
          <p:nvPr/>
        </p:nvSpPr>
        <p:spPr>
          <a:xfrm rot="0">
            <a:off x="660499" y="1723430"/>
            <a:ext cx="8253264" cy="368499"/>
          </a:xfrm>
          <a:prstGeom prst="rect">
            <a:avLst/>
          </a:prstGeom>
        </p:spPr>
        <p:txBody>
          <a:bodyPr anchor="t" rtlCol="false" tIns="0" lIns="0" bIns="0" rIns="0">
            <a:spAutoFit/>
          </a:bodyPr>
          <a:lstStyle/>
          <a:p>
            <a:pPr algn="l">
              <a:lnSpc>
                <a:spcPts val="2374"/>
              </a:lnSpc>
            </a:pPr>
            <a:r>
              <a:rPr lang="en-US" sz="1437" b="true">
                <a:solidFill>
                  <a:srgbClr val="D7D4CC"/>
                </a:solidFill>
                <a:latin typeface="Raleway Medium"/>
                <a:ea typeface="Raleway Medium"/>
                <a:cs typeface="Raleway Medium"/>
                <a:sym typeface="Raleway Medium"/>
              </a:rPr>
              <a:t>Étudiants actuels et potentiels de l'école IRIS</a:t>
            </a:r>
          </a:p>
        </p:txBody>
      </p:sp>
      <p:sp>
        <p:nvSpPr>
          <p:cNvPr name="Freeform 10" id="10" descr="preencoded.png"/>
          <p:cNvSpPr/>
          <p:nvPr/>
        </p:nvSpPr>
        <p:spPr>
          <a:xfrm flipH="false" flipV="false" rot="0">
            <a:off x="9383762" y="2306091"/>
            <a:ext cx="8253264" cy="5777210"/>
          </a:xfrm>
          <a:custGeom>
            <a:avLst/>
            <a:gdLst/>
            <a:ahLst/>
            <a:cxnLst/>
            <a:rect r="r" b="b" t="t" l="l"/>
            <a:pathLst>
              <a:path h="5777210" w="8253264">
                <a:moveTo>
                  <a:pt x="0" y="0"/>
                </a:moveTo>
                <a:lnTo>
                  <a:pt x="8253264" y="0"/>
                </a:lnTo>
                <a:lnTo>
                  <a:pt x="8253264" y="5777210"/>
                </a:lnTo>
                <a:lnTo>
                  <a:pt x="0" y="5777210"/>
                </a:lnTo>
                <a:lnTo>
                  <a:pt x="0" y="0"/>
                </a:lnTo>
                <a:close/>
              </a:path>
            </a:pathLst>
          </a:custGeom>
          <a:blipFill>
            <a:blip r:embed="rId4"/>
            <a:stretch>
              <a:fillRect l="0" t="-66" r="0" b="-66"/>
            </a:stretch>
          </a:blipFill>
        </p:spPr>
      </p:sp>
      <p:sp>
        <p:nvSpPr>
          <p:cNvPr name="TextBox 11" id="11"/>
          <p:cNvSpPr txBox="true"/>
          <p:nvPr/>
        </p:nvSpPr>
        <p:spPr>
          <a:xfrm rot="0">
            <a:off x="660499" y="8441085"/>
            <a:ext cx="16967001" cy="368499"/>
          </a:xfrm>
          <a:prstGeom prst="rect">
            <a:avLst/>
          </a:prstGeom>
        </p:spPr>
        <p:txBody>
          <a:bodyPr anchor="t" rtlCol="false" tIns="0" lIns="0" bIns="0" rIns="0">
            <a:spAutoFit/>
          </a:bodyPr>
          <a:lstStyle/>
          <a:p>
            <a:pPr algn="l">
              <a:lnSpc>
                <a:spcPts val="2374"/>
              </a:lnSpc>
            </a:pPr>
            <a:r>
              <a:rPr lang="en-US" sz="1437" b="true">
                <a:solidFill>
                  <a:srgbClr val="D7D4CC"/>
                </a:solidFill>
                <a:latin typeface="Raleway Medium"/>
                <a:ea typeface="Raleway Medium"/>
                <a:cs typeface="Raleway Medium"/>
                <a:sym typeface="Raleway Medium"/>
              </a:rPr>
              <a:t>Besoins identifiés:</a:t>
            </a:r>
          </a:p>
        </p:txBody>
      </p:sp>
      <p:sp>
        <p:nvSpPr>
          <p:cNvPr name="TextBox 12" id="12"/>
          <p:cNvSpPr txBox="true"/>
          <p:nvPr/>
        </p:nvSpPr>
        <p:spPr>
          <a:xfrm rot="0">
            <a:off x="962322" y="8955137"/>
            <a:ext cx="16665179" cy="368499"/>
          </a:xfrm>
          <a:prstGeom prst="rect">
            <a:avLst/>
          </a:prstGeom>
        </p:spPr>
        <p:txBody>
          <a:bodyPr anchor="t" rtlCol="false" tIns="0" lIns="0" bIns="0" rIns="0">
            <a:spAutoFit/>
          </a:bodyPr>
          <a:lstStyle/>
          <a:p>
            <a:pPr algn="l" marL="216793" indent="-108396" lvl="1">
              <a:lnSpc>
                <a:spcPts val="2374"/>
              </a:lnSpc>
              <a:buFont typeface="Arial"/>
              <a:buChar char="•"/>
            </a:pPr>
            <a:r>
              <a:rPr lang="en-US" b="true" sz="1437">
                <a:solidFill>
                  <a:srgbClr val="D7D4CC"/>
                </a:solidFill>
                <a:latin typeface="Raleway Medium"/>
                <a:ea typeface="Raleway Medium"/>
                <a:cs typeface="Raleway Medium"/>
                <a:sym typeface="Raleway Medium"/>
              </a:rPr>
              <a:t>Accès aux ressources académiques et informations sur l'école.</a:t>
            </a:r>
          </a:p>
        </p:txBody>
      </p:sp>
      <p:sp>
        <p:nvSpPr>
          <p:cNvPr name="TextBox 13" id="13"/>
          <p:cNvSpPr txBox="true"/>
          <p:nvPr/>
        </p:nvSpPr>
        <p:spPr>
          <a:xfrm rot="0">
            <a:off x="962322" y="9322891"/>
            <a:ext cx="16665179" cy="368499"/>
          </a:xfrm>
          <a:prstGeom prst="rect">
            <a:avLst/>
          </a:prstGeom>
        </p:spPr>
        <p:txBody>
          <a:bodyPr anchor="t" rtlCol="false" tIns="0" lIns="0" bIns="0" rIns="0">
            <a:spAutoFit/>
          </a:bodyPr>
          <a:lstStyle/>
          <a:p>
            <a:pPr algn="l" marL="216793" indent="-108396" lvl="1">
              <a:lnSpc>
                <a:spcPts val="2374"/>
              </a:lnSpc>
              <a:buFont typeface="Arial"/>
              <a:buChar char="•"/>
            </a:pPr>
            <a:r>
              <a:rPr lang="en-US" b="true" sz="1437">
                <a:solidFill>
                  <a:srgbClr val="D7D4CC"/>
                </a:solidFill>
                <a:latin typeface="Raleway Medium"/>
                <a:ea typeface="Raleway Medium"/>
                <a:cs typeface="Raleway Medium"/>
                <a:sym typeface="Raleway Medium"/>
              </a:rPr>
              <a:t>Plateforme permettant des échanges entre étudiants.</a:t>
            </a:r>
          </a:p>
        </p:txBody>
      </p:sp>
      <p:sp>
        <p:nvSpPr>
          <p:cNvPr name="TextBox 14" id="14"/>
          <p:cNvSpPr txBox="true"/>
          <p:nvPr/>
        </p:nvSpPr>
        <p:spPr>
          <a:xfrm rot="0">
            <a:off x="962322" y="9690646"/>
            <a:ext cx="16665179" cy="368499"/>
          </a:xfrm>
          <a:prstGeom prst="rect">
            <a:avLst/>
          </a:prstGeom>
        </p:spPr>
        <p:txBody>
          <a:bodyPr anchor="t" rtlCol="false" tIns="0" lIns="0" bIns="0" rIns="0">
            <a:spAutoFit/>
          </a:bodyPr>
          <a:lstStyle/>
          <a:p>
            <a:pPr algn="l" marL="216793" indent="-108396" lvl="1">
              <a:lnSpc>
                <a:spcPts val="2374"/>
              </a:lnSpc>
              <a:buFont typeface="Arial"/>
              <a:buChar char="•"/>
            </a:pPr>
            <a:r>
              <a:rPr lang="en-US" b="true" sz="1437">
                <a:solidFill>
                  <a:srgbClr val="D7D4CC"/>
                </a:solidFill>
                <a:latin typeface="Raleway Medium"/>
                <a:ea typeface="Raleway Medium"/>
                <a:cs typeface="Raleway Medium"/>
                <a:sym typeface="Raleway Medium"/>
              </a:rPr>
              <a:t>Espace sécurisé pour les inscriptions et connexions.</a:t>
            </a:r>
          </a:p>
        </p:txBody>
      </p:sp>
      <p:sp>
        <p:nvSpPr>
          <p:cNvPr name="TextBox 15" id="15"/>
          <p:cNvSpPr txBox="true"/>
          <p:nvPr/>
        </p:nvSpPr>
        <p:spPr>
          <a:xfrm rot="0">
            <a:off x="962322" y="10058400"/>
            <a:ext cx="16665179" cy="368499"/>
          </a:xfrm>
          <a:prstGeom prst="rect">
            <a:avLst/>
          </a:prstGeom>
        </p:spPr>
        <p:txBody>
          <a:bodyPr anchor="t" rtlCol="false" tIns="0" lIns="0" bIns="0" rIns="0">
            <a:spAutoFit/>
          </a:bodyPr>
          <a:lstStyle/>
          <a:p>
            <a:pPr algn="l" marL="216793" indent="-108396" lvl="1">
              <a:lnSpc>
                <a:spcPts val="2374"/>
              </a:lnSpc>
              <a:buFont typeface="Arial"/>
              <a:buChar char="•"/>
            </a:pPr>
            <a:r>
              <a:rPr lang="en-US" b="true" sz="1437">
                <a:solidFill>
                  <a:srgbClr val="D7D4CC"/>
                </a:solidFill>
                <a:latin typeface="Raleway Medium"/>
                <a:ea typeface="Raleway Medium"/>
                <a:cs typeface="Raleway Medium"/>
                <a:sym typeface="Raleway Medium"/>
              </a:rPr>
              <a:t>Une interface intuitive et responsive pour tous les utilisateurs.</a:t>
            </a:r>
          </a:p>
        </p:txBody>
      </p:sp>
      <p:sp>
        <p:nvSpPr>
          <p:cNvPr name="TextBox 16" id="16"/>
          <p:cNvSpPr txBox="true"/>
          <p:nvPr/>
        </p:nvSpPr>
        <p:spPr>
          <a:xfrm rot="0">
            <a:off x="660499" y="10572453"/>
            <a:ext cx="16967001" cy="368499"/>
          </a:xfrm>
          <a:prstGeom prst="rect">
            <a:avLst/>
          </a:prstGeom>
        </p:spPr>
        <p:txBody>
          <a:bodyPr anchor="t" rtlCol="false" tIns="0" lIns="0" bIns="0" rIns="0">
            <a:spAutoFit/>
          </a:bodyPr>
          <a:lstStyle/>
          <a:p>
            <a:pPr algn="l">
              <a:lnSpc>
                <a:spcPts val="2374"/>
              </a:lnSpc>
            </a:pPr>
            <a:r>
              <a:rPr lang="en-US" sz="1437" b="true">
                <a:solidFill>
                  <a:srgbClr val="D7D4CC"/>
                </a:solidFill>
                <a:latin typeface="Raleway Bold"/>
                <a:ea typeface="Raleway Bold"/>
                <a:cs typeface="Raleway Bold"/>
                <a:sym typeface="Raleway Bold"/>
              </a:rPr>
              <a:t>Méthodologie :</a:t>
            </a:r>
            <a:r>
              <a:rPr lang="en-US" sz="1437" b="true">
                <a:solidFill>
                  <a:srgbClr val="D7D4CC"/>
                </a:solidFill>
                <a:latin typeface="Raleway Medium"/>
                <a:ea typeface="Raleway Medium"/>
                <a:cs typeface="Raleway Medium"/>
                <a:sym typeface="Raleway Medium"/>
              </a:rPr>
              <a:t> Nous avons identifié ces besoins via des interviews avec les étudiants et des analyses des sites concurrents dans le domaine éducatif.</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B1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72B"/>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7" id="7"/>
          <p:cNvSpPr txBox="true"/>
          <p:nvPr/>
        </p:nvSpPr>
        <p:spPr>
          <a:xfrm rot="0">
            <a:off x="928985" y="682229"/>
            <a:ext cx="4719042" cy="637431"/>
          </a:xfrm>
          <a:prstGeom prst="rect">
            <a:avLst/>
          </a:prstGeom>
        </p:spPr>
        <p:txBody>
          <a:bodyPr anchor="t" rtlCol="false" tIns="0" lIns="0" bIns="0" rIns="0">
            <a:spAutoFit/>
          </a:bodyPr>
          <a:lstStyle/>
          <a:p>
            <a:pPr algn="l">
              <a:lnSpc>
                <a:spcPts val="4625"/>
              </a:lnSpc>
            </a:pPr>
            <a:r>
              <a:rPr lang="en-US" sz="3687" b="true">
                <a:solidFill>
                  <a:srgbClr val="FFE14D"/>
                </a:solidFill>
                <a:latin typeface="Arimo Bold"/>
                <a:ea typeface="Arimo Bold"/>
                <a:cs typeface="Arimo Bold"/>
                <a:sym typeface="Arimo Bold"/>
              </a:rPr>
              <a:t>Organisation</a:t>
            </a:r>
          </a:p>
        </p:txBody>
      </p:sp>
      <p:sp>
        <p:nvSpPr>
          <p:cNvPr name="TextBox 8" id="8"/>
          <p:cNvSpPr txBox="true"/>
          <p:nvPr/>
        </p:nvSpPr>
        <p:spPr>
          <a:xfrm rot="0">
            <a:off x="1353591" y="1615827"/>
            <a:ext cx="7466708" cy="944761"/>
          </a:xfrm>
          <a:prstGeom prst="rect">
            <a:avLst/>
          </a:prstGeom>
        </p:spPr>
        <p:txBody>
          <a:bodyPr anchor="t" rtlCol="false" tIns="0" lIns="0" bIns="0" rIns="0">
            <a:spAutoFit/>
          </a:bodyPr>
          <a:lstStyle/>
          <a:p>
            <a:pPr algn="l" marL="311051" indent="-155525" lvl="1">
              <a:lnSpc>
                <a:spcPts val="3312"/>
              </a:lnSpc>
              <a:buFont typeface="Arial"/>
              <a:buChar char="•"/>
            </a:pPr>
            <a:r>
              <a:rPr lang="en-US" b="true" sz="2062">
                <a:solidFill>
                  <a:srgbClr val="D7D4CC"/>
                </a:solidFill>
                <a:latin typeface="Raleway Medium"/>
                <a:ea typeface="Raleway Medium"/>
                <a:cs typeface="Raleway Medium"/>
                <a:sym typeface="Raleway Medium"/>
              </a:rPr>
              <a:t>Notre équipe de 4 membres a développé le site web en 15 jours, en suivant les étapes clés suivantes :</a:t>
            </a:r>
          </a:p>
        </p:txBody>
      </p:sp>
      <p:sp>
        <p:nvSpPr>
          <p:cNvPr name="TextBox 9" id="9"/>
          <p:cNvSpPr txBox="true"/>
          <p:nvPr/>
        </p:nvSpPr>
        <p:spPr>
          <a:xfrm rot="0">
            <a:off x="928985" y="2704207"/>
            <a:ext cx="7891314" cy="944761"/>
          </a:xfrm>
          <a:prstGeom prst="rect">
            <a:avLst/>
          </a:prstGeom>
        </p:spPr>
        <p:txBody>
          <a:bodyPr anchor="t" rtlCol="false" tIns="0" lIns="0" bIns="0" rIns="0">
            <a:spAutoFit/>
          </a:bodyPr>
          <a:lstStyle/>
          <a:p>
            <a:pPr algn="l">
              <a:lnSpc>
                <a:spcPts val="3312"/>
              </a:lnSpc>
            </a:pPr>
            <a:r>
              <a:rPr lang="en-US" sz="2062" b="true">
                <a:solidFill>
                  <a:srgbClr val="D7D4CC"/>
                </a:solidFill>
                <a:latin typeface="Raleway Medium"/>
                <a:ea typeface="Raleway Medium"/>
                <a:cs typeface="Raleway Medium"/>
                <a:sym typeface="Raleway Medium"/>
              </a:rPr>
              <a:t>Grâce à la répartition simultanée des tâches et une gestion efficace via GanttProject, nous avons respecté le délai imparti.</a:t>
            </a:r>
          </a:p>
        </p:txBody>
      </p:sp>
      <p:sp>
        <p:nvSpPr>
          <p:cNvPr name="TextBox 10" id="10"/>
          <p:cNvSpPr txBox="true"/>
          <p:nvPr/>
        </p:nvSpPr>
        <p:spPr>
          <a:xfrm rot="0">
            <a:off x="1353591" y="3792588"/>
            <a:ext cx="7466708" cy="944761"/>
          </a:xfrm>
          <a:prstGeom prst="rect">
            <a:avLst/>
          </a:prstGeom>
        </p:spPr>
        <p:txBody>
          <a:bodyPr anchor="t" rtlCol="false" tIns="0" lIns="0" bIns="0" rIns="0">
            <a:spAutoFit/>
          </a:bodyPr>
          <a:lstStyle/>
          <a:p>
            <a:pPr algn="l" marL="311051" indent="-155525" lvl="1">
              <a:lnSpc>
                <a:spcPts val="3312"/>
              </a:lnSpc>
              <a:buAutoNum type="arabicPeriod" startAt="1"/>
            </a:pPr>
            <a:r>
              <a:rPr lang="en-US" b="true" sz="2062">
                <a:solidFill>
                  <a:srgbClr val="D7D4CC"/>
                </a:solidFill>
                <a:latin typeface="Raleway Medium"/>
                <a:ea typeface="Raleway Medium"/>
                <a:cs typeface="Raleway Medium"/>
                <a:sym typeface="Raleway Medium"/>
              </a:rPr>
              <a:t>Page d'accueil : réalisée en 2 jours, servant de point d'entrée du site.</a:t>
            </a:r>
          </a:p>
        </p:txBody>
      </p:sp>
      <p:sp>
        <p:nvSpPr>
          <p:cNvPr name="TextBox 11" id="11"/>
          <p:cNvSpPr txBox="true"/>
          <p:nvPr/>
        </p:nvSpPr>
        <p:spPr>
          <a:xfrm rot="0">
            <a:off x="1353591" y="4734966"/>
            <a:ext cx="7466708" cy="944761"/>
          </a:xfrm>
          <a:prstGeom prst="rect">
            <a:avLst/>
          </a:prstGeom>
        </p:spPr>
        <p:txBody>
          <a:bodyPr anchor="t" rtlCol="false" tIns="0" lIns="0" bIns="0" rIns="0">
            <a:spAutoFit/>
          </a:bodyPr>
          <a:lstStyle/>
          <a:p>
            <a:pPr algn="l" marL="311051" indent="-155525" lvl="1">
              <a:lnSpc>
                <a:spcPts val="3312"/>
              </a:lnSpc>
              <a:buAutoNum type="arabicPeriod" startAt="1"/>
            </a:pPr>
            <a:r>
              <a:rPr lang="en-US" b="true" sz="2062">
                <a:solidFill>
                  <a:srgbClr val="D7D4CC"/>
                </a:solidFill>
                <a:latin typeface="Raleway Medium"/>
                <a:ea typeface="Raleway Medium"/>
                <a:cs typeface="Raleway Medium"/>
                <a:sym typeface="Raleway Medium"/>
              </a:rPr>
              <a:t>Pages école, entreprise et groupe : développées en parallèle en 2 jours.</a:t>
            </a:r>
          </a:p>
        </p:txBody>
      </p:sp>
      <p:sp>
        <p:nvSpPr>
          <p:cNvPr name="TextBox 12" id="12"/>
          <p:cNvSpPr txBox="true"/>
          <p:nvPr/>
        </p:nvSpPr>
        <p:spPr>
          <a:xfrm rot="0">
            <a:off x="1353591" y="5677346"/>
            <a:ext cx="7466708" cy="944761"/>
          </a:xfrm>
          <a:prstGeom prst="rect">
            <a:avLst/>
          </a:prstGeom>
        </p:spPr>
        <p:txBody>
          <a:bodyPr anchor="t" rtlCol="false" tIns="0" lIns="0" bIns="0" rIns="0">
            <a:spAutoFit/>
          </a:bodyPr>
          <a:lstStyle/>
          <a:p>
            <a:pPr algn="l" marL="311051" indent="-155525" lvl="1">
              <a:lnSpc>
                <a:spcPts val="3312"/>
              </a:lnSpc>
              <a:buAutoNum type="arabicPeriod" startAt="1"/>
            </a:pPr>
            <a:r>
              <a:rPr lang="en-US" b="true" sz="2062">
                <a:solidFill>
                  <a:srgbClr val="D7D4CC"/>
                </a:solidFill>
                <a:latin typeface="Raleway Medium"/>
                <a:ea typeface="Raleway Medium"/>
                <a:cs typeface="Raleway Medium"/>
                <a:sym typeface="Raleway Medium"/>
              </a:rPr>
              <a:t>Page des cours avec exercices en PHP : complétée en 4 jours.</a:t>
            </a:r>
          </a:p>
        </p:txBody>
      </p:sp>
      <p:sp>
        <p:nvSpPr>
          <p:cNvPr name="TextBox 13" id="13"/>
          <p:cNvSpPr txBox="true"/>
          <p:nvPr/>
        </p:nvSpPr>
        <p:spPr>
          <a:xfrm rot="0">
            <a:off x="1353591" y="6619726"/>
            <a:ext cx="7466708" cy="944761"/>
          </a:xfrm>
          <a:prstGeom prst="rect">
            <a:avLst/>
          </a:prstGeom>
        </p:spPr>
        <p:txBody>
          <a:bodyPr anchor="t" rtlCol="false" tIns="0" lIns="0" bIns="0" rIns="0">
            <a:spAutoFit/>
          </a:bodyPr>
          <a:lstStyle/>
          <a:p>
            <a:pPr algn="l" marL="311051" indent="-155525" lvl="1">
              <a:lnSpc>
                <a:spcPts val="3312"/>
              </a:lnSpc>
              <a:buAutoNum type="arabicPeriod" startAt="1"/>
            </a:pPr>
            <a:r>
              <a:rPr lang="en-US" b="true" sz="2062">
                <a:solidFill>
                  <a:srgbClr val="D7D4CC"/>
                </a:solidFill>
                <a:latin typeface="Raleway Medium"/>
                <a:ea typeface="Raleway Medium"/>
                <a:cs typeface="Raleway Medium"/>
                <a:sym typeface="Raleway Medium"/>
              </a:rPr>
              <a:t>Intégration finale : sur 3 jours, réunissant toutes les pages et tests.</a:t>
            </a:r>
          </a:p>
        </p:txBody>
      </p:sp>
      <p:sp>
        <p:nvSpPr>
          <p:cNvPr name="TextBox 14" id="14"/>
          <p:cNvSpPr txBox="true"/>
          <p:nvPr/>
        </p:nvSpPr>
        <p:spPr>
          <a:xfrm rot="0">
            <a:off x="1353591" y="7562106"/>
            <a:ext cx="7466708" cy="520005"/>
          </a:xfrm>
          <a:prstGeom prst="rect">
            <a:avLst/>
          </a:prstGeom>
        </p:spPr>
        <p:txBody>
          <a:bodyPr anchor="t" rtlCol="false" tIns="0" lIns="0" bIns="0" rIns="0">
            <a:spAutoFit/>
          </a:bodyPr>
          <a:lstStyle/>
          <a:p>
            <a:pPr algn="l" marL="311051" indent="-155525" lvl="1">
              <a:lnSpc>
                <a:spcPts val="3312"/>
              </a:lnSpc>
              <a:buAutoNum type="arabicPeriod" startAt="1"/>
            </a:pPr>
            <a:r>
              <a:rPr lang="en-US" b="true" sz="2062">
                <a:solidFill>
                  <a:srgbClr val="D7D4CC"/>
                </a:solidFill>
                <a:latin typeface="Raleway Medium"/>
                <a:ea typeface="Raleway Medium"/>
                <a:cs typeface="Raleway Medium"/>
                <a:sym typeface="Raleway Medium"/>
              </a:rPr>
              <a:t>Hébergement : effectué en 0,5 jour.</a:t>
            </a:r>
          </a:p>
        </p:txBody>
      </p:sp>
      <p:sp>
        <p:nvSpPr>
          <p:cNvPr name="Freeform 15" id="15" descr="preencoded.png"/>
          <p:cNvSpPr/>
          <p:nvPr/>
        </p:nvSpPr>
        <p:spPr>
          <a:xfrm flipH="false" flipV="false" rot="0">
            <a:off x="9477226" y="1916757"/>
            <a:ext cx="7891314" cy="5523905"/>
          </a:xfrm>
          <a:custGeom>
            <a:avLst/>
            <a:gdLst/>
            <a:ahLst/>
            <a:cxnLst/>
            <a:rect r="r" b="b" t="t" l="l"/>
            <a:pathLst>
              <a:path h="5523905" w="7891314">
                <a:moveTo>
                  <a:pt x="0" y="0"/>
                </a:moveTo>
                <a:lnTo>
                  <a:pt x="7891314" y="0"/>
                </a:lnTo>
                <a:lnTo>
                  <a:pt x="7891314" y="5523905"/>
                </a:lnTo>
                <a:lnTo>
                  <a:pt x="0" y="5523905"/>
                </a:lnTo>
                <a:lnTo>
                  <a:pt x="0" y="0"/>
                </a:lnTo>
                <a:close/>
              </a:path>
            </a:pathLst>
          </a:custGeom>
          <a:blipFill>
            <a:blip r:embed="rId4"/>
            <a:stretch>
              <a:fillRect l="0" t="-34" r="0" b="-34"/>
            </a:stretch>
          </a:blipFill>
        </p:spPr>
      </p:sp>
      <p:sp>
        <p:nvSpPr>
          <p:cNvPr name="TextBox 16" id="16"/>
          <p:cNvSpPr txBox="true"/>
          <p:nvPr/>
        </p:nvSpPr>
        <p:spPr>
          <a:xfrm rot="0">
            <a:off x="9477226" y="7643961"/>
            <a:ext cx="7891314" cy="1794272"/>
          </a:xfrm>
          <a:prstGeom prst="rect">
            <a:avLst/>
          </a:prstGeom>
        </p:spPr>
        <p:txBody>
          <a:bodyPr anchor="t" rtlCol="false" tIns="0" lIns="0" bIns="0" rIns="0">
            <a:spAutoFit/>
          </a:bodyPr>
          <a:lstStyle/>
          <a:p>
            <a:pPr algn="l">
              <a:lnSpc>
                <a:spcPts val="3312"/>
              </a:lnSpc>
            </a:pPr>
            <a:r>
              <a:rPr lang="en-US" sz="2062" b="true">
                <a:solidFill>
                  <a:srgbClr val="D7D4CC"/>
                </a:solidFill>
                <a:latin typeface="Raleway Medium"/>
                <a:ea typeface="Raleway Medium"/>
                <a:cs typeface="Raleway Medium"/>
                <a:sym typeface="Raleway Medium"/>
              </a:rPr>
              <a:t>Notre équipe a suivi un processus d'organisation méthodique, divisant le développement du site en plusieurs étapes clés. Cette approche a permis de garantir un rythme de travail efficace et une gestion optimale des tâches.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B1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72B"/>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7" id="7"/>
          <p:cNvSpPr txBox="true"/>
          <p:nvPr/>
        </p:nvSpPr>
        <p:spPr>
          <a:xfrm rot="0">
            <a:off x="1046112" y="783878"/>
            <a:ext cx="9776371" cy="702320"/>
          </a:xfrm>
          <a:prstGeom prst="rect">
            <a:avLst/>
          </a:prstGeom>
        </p:spPr>
        <p:txBody>
          <a:bodyPr anchor="t" rtlCol="false" tIns="0" lIns="0" bIns="0" rIns="0">
            <a:spAutoFit/>
          </a:bodyPr>
          <a:lstStyle/>
          <a:p>
            <a:pPr algn="l">
              <a:lnSpc>
                <a:spcPts val="5187"/>
              </a:lnSpc>
            </a:pPr>
            <a:r>
              <a:rPr lang="en-US" sz="4124" b="true">
                <a:solidFill>
                  <a:srgbClr val="FFE14D"/>
                </a:solidFill>
                <a:latin typeface="Arimo Bold"/>
                <a:ea typeface="Arimo Bold"/>
                <a:cs typeface="Arimo Bold"/>
                <a:sym typeface="Arimo Bold"/>
              </a:rPr>
              <a:t>                     DIAGRAMME DE GANTT</a:t>
            </a:r>
          </a:p>
        </p:txBody>
      </p:sp>
      <p:sp>
        <p:nvSpPr>
          <p:cNvPr name="Freeform 8" id="8" descr="preencoded.png"/>
          <p:cNvSpPr/>
          <p:nvPr/>
        </p:nvSpPr>
        <p:spPr>
          <a:xfrm flipH="false" flipV="false" rot="0">
            <a:off x="1046112" y="2084040"/>
            <a:ext cx="13129469" cy="7385297"/>
          </a:xfrm>
          <a:custGeom>
            <a:avLst/>
            <a:gdLst/>
            <a:ahLst/>
            <a:cxnLst/>
            <a:rect r="r" b="b" t="t" l="l"/>
            <a:pathLst>
              <a:path h="7385297" w="13129469">
                <a:moveTo>
                  <a:pt x="0" y="0"/>
                </a:moveTo>
                <a:lnTo>
                  <a:pt x="13129469" y="0"/>
                </a:lnTo>
                <a:lnTo>
                  <a:pt x="13129469" y="7385297"/>
                </a:lnTo>
                <a:lnTo>
                  <a:pt x="0" y="7385297"/>
                </a:lnTo>
                <a:lnTo>
                  <a:pt x="0" y="0"/>
                </a:lnTo>
                <a:close/>
              </a:path>
            </a:pathLst>
          </a:custGeom>
          <a:blipFill>
            <a:blip r:embed="rId4"/>
            <a:stretch>
              <a:fillRect l="-7" t="0" r="-7"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B1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72B"/>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7" id="7"/>
          <p:cNvSpPr txBox="true"/>
          <p:nvPr/>
        </p:nvSpPr>
        <p:spPr>
          <a:xfrm rot="0">
            <a:off x="1101329" y="1444229"/>
            <a:ext cx="8212931" cy="931217"/>
          </a:xfrm>
          <a:prstGeom prst="rect">
            <a:avLst/>
          </a:prstGeom>
        </p:spPr>
        <p:txBody>
          <a:bodyPr anchor="t" rtlCol="false" tIns="0" lIns="0" bIns="0" rIns="0">
            <a:spAutoFit/>
          </a:bodyPr>
          <a:lstStyle/>
          <a:p>
            <a:pPr algn="l">
              <a:lnSpc>
                <a:spcPts val="6875"/>
              </a:lnSpc>
            </a:pPr>
            <a:r>
              <a:rPr lang="en-US" sz="5500" b="true">
                <a:solidFill>
                  <a:srgbClr val="FFE14D"/>
                </a:solidFill>
                <a:latin typeface="Arimo Bold"/>
                <a:ea typeface="Arimo Bold"/>
                <a:cs typeface="Arimo Bold"/>
                <a:sym typeface="Arimo Bold"/>
              </a:rPr>
              <a:t>                          TRELLO</a:t>
            </a:r>
          </a:p>
        </p:txBody>
      </p:sp>
      <p:sp>
        <p:nvSpPr>
          <p:cNvPr name="Freeform 8" id="8" descr="preencoded.png"/>
          <p:cNvSpPr/>
          <p:nvPr/>
        </p:nvSpPr>
        <p:spPr>
          <a:xfrm flipH="false" flipV="false" rot="0">
            <a:off x="1101329" y="3004840"/>
            <a:ext cx="16085344" cy="5780634"/>
          </a:xfrm>
          <a:custGeom>
            <a:avLst/>
            <a:gdLst/>
            <a:ahLst/>
            <a:cxnLst/>
            <a:rect r="r" b="b" t="t" l="l"/>
            <a:pathLst>
              <a:path h="5780634" w="16085344">
                <a:moveTo>
                  <a:pt x="0" y="0"/>
                </a:moveTo>
                <a:lnTo>
                  <a:pt x="16085343" y="0"/>
                </a:lnTo>
                <a:lnTo>
                  <a:pt x="16085343" y="5780634"/>
                </a:lnTo>
                <a:lnTo>
                  <a:pt x="0" y="5780634"/>
                </a:lnTo>
                <a:lnTo>
                  <a:pt x="0" y="0"/>
                </a:lnTo>
                <a:close/>
              </a:path>
            </a:pathLst>
          </a:custGeom>
          <a:blipFill>
            <a:blip r:embed="rId4"/>
            <a:stretch>
              <a:fillRect l="0" t="-1" r="0" b="-1"/>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B1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72B"/>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7" id="7"/>
          <p:cNvSpPr txBox="true"/>
          <p:nvPr/>
        </p:nvSpPr>
        <p:spPr>
          <a:xfrm rot="0">
            <a:off x="1101329" y="1378892"/>
            <a:ext cx="10668446" cy="931217"/>
          </a:xfrm>
          <a:prstGeom prst="rect">
            <a:avLst/>
          </a:prstGeom>
        </p:spPr>
        <p:txBody>
          <a:bodyPr anchor="t" rtlCol="false" tIns="0" lIns="0" bIns="0" rIns="0">
            <a:spAutoFit/>
          </a:bodyPr>
          <a:lstStyle/>
          <a:p>
            <a:pPr algn="l">
              <a:lnSpc>
                <a:spcPts val="6875"/>
              </a:lnSpc>
            </a:pPr>
            <a:r>
              <a:rPr lang="en-US" sz="5500" b="true">
                <a:solidFill>
                  <a:srgbClr val="FFE14D"/>
                </a:solidFill>
                <a:latin typeface="Arimo Bold"/>
                <a:ea typeface="Arimo Bold"/>
                <a:cs typeface="Arimo Bold"/>
                <a:sym typeface="Arimo Bold"/>
              </a:rPr>
              <a:t>Benchmark Et études de cas </a:t>
            </a:r>
          </a:p>
        </p:txBody>
      </p:sp>
      <p:sp>
        <p:nvSpPr>
          <p:cNvPr name="Freeform 8" id="8" descr="preencoded.png"/>
          <p:cNvSpPr/>
          <p:nvPr/>
        </p:nvSpPr>
        <p:spPr>
          <a:xfrm flipH="false" flipV="false" rot="0">
            <a:off x="1101329" y="3135957"/>
            <a:ext cx="7658844" cy="5361086"/>
          </a:xfrm>
          <a:custGeom>
            <a:avLst/>
            <a:gdLst/>
            <a:ahLst/>
            <a:cxnLst/>
            <a:rect r="r" b="b" t="t" l="l"/>
            <a:pathLst>
              <a:path h="5361086" w="7658844">
                <a:moveTo>
                  <a:pt x="0" y="0"/>
                </a:moveTo>
                <a:lnTo>
                  <a:pt x="7658843" y="0"/>
                </a:lnTo>
                <a:lnTo>
                  <a:pt x="7658843" y="5361087"/>
                </a:lnTo>
                <a:lnTo>
                  <a:pt x="0" y="5361087"/>
                </a:lnTo>
                <a:lnTo>
                  <a:pt x="0" y="0"/>
                </a:lnTo>
                <a:close/>
              </a:path>
            </a:pathLst>
          </a:custGeom>
          <a:blipFill>
            <a:blip r:embed="rId4"/>
            <a:stretch>
              <a:fillRect l="0" t="-18" r="0" b="-18"/>
            </a:stretch>
          </a:blipFill>
        </p:spPr>
      </p:sp>
      <p:sp>
        <p:nvSpPr>
          <p:cNvPr name="TextBox 9" id="9"/>
          <p:cNvSpPr txBox="true"/>
          <p:nvPr/>
        </p:nvSpPr>
        <p:spPr>
          <a:xfrm rot="0">
            <a:off x="10040690" y="2777878"/>
            <a:ext cx="7155507" cy="2128838"/>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Analyse des concurrents : </a:t>
            </a:r>
            <a:r>
              <a:rPr lang="en-US" b="true" sz="2437">
                <a:solidFill>
                  <a:srgbClr val="D7D4CC"/>
                </a:solidFill>
                <a:latin typeface="Raleway Medium"/>
                <a:ea typeface="Raleway Medium"/>
                <a:cs typeface="Raleway Medium"/>
                <a:sym typeface="Raleway Medium"/>
              </a:rPr>
              <a:t>Comparaison avec des sites similaires d'autres écoles. L'accent a été mis sur l'ergonomie et l'accessibilité des informations pour attirer les futurs étudiants. </a:t>
            </a:r>
          </a:p>
        </p:txBody>
      </p:sp>
      <p:sp>
        <p:nvSpPr>
          <p:cNvPr name="TextBox 10" id="10"/>
          <p:cNvSpPr txBox="true"/>
          <p:nvPr/>
        </p:nvSpPr>
        <p:spPr>
          <a:xfrm rot="0">
            <a:off x="10040690" y="4902548"/>
            <a:ext cx="7155507" cy="2128838"/>
          </a:xfrm>
          <a:prstGeom prst="rect">
            <a:avLst/>
          </a:prstGeom>
        </p:spPr>
        <p:txBody>
          <a:bodyPr anchor="t" rtlCol="false" tIns="0" lIns="0" bIns="0" rIns="0">
            <a:spAutoFit/>
          </a:bodyPr>
          <a:lstStyle/>
          <a:p>
            <a:pPr algn="l" marL="367605" indent="-183803" lvl="1">
              <a:lnSpc>
                <a:spcPts val="3937"/>
              </a:lnSpc>
              <a:buFont typeface="Arial"/>
              <a:buChar char="•"/>
            </a:pPr>
            <a:r>
              <a:rPr lang="en-US" b="true" sz="2437">
                <a:solidFill>
                  <a:srgbClr val="D7D4CC"/>
                </a:solidFill>
                <a:latin typeface="Raleway Bold"/>
                <a:ea typeface="Raleway Bold"/>
                <a:cs typeface="Raleway Bold"/>
                <a:sym typeface="Raleway Bold"/>
              </a:rPr>
              <a:t>Distinguer IRIS-STUDENT : </a:t>
            </a:r>
            <a:r>
              <a:rPr lang="en-US" b="true" sz="2437">
                <a:solidFill>
                  <a:srgbClr val="D7D4CC"/>
                </a:solidFill>
                <a:latin typeface="Raleway Medium"/>
                <a:ea typeface="Raleway Medium"/>
                <a:cs typeface="Raleway Medium"/>
                <a:sym typeface="Raleway Medium"/>
              </a:rPr>
              <a:t>IRIS-STUDENT se démarque par son interface simple, son contenu dédié aux étudiants actuels et son espace interactif pour les étudiants potentiels.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DAGTQ3jVpLU</dc:identifier>
  <dcterms:modified xsi:type="dcterms:W3CDTF">2011-08-01T06:04:30Z</dcterms:modified>
  <cp:revision>1</cp:revision>
  <dc:title>PRESENTATION-SITE-WORDPRESSpptx.pptx</dc:title>
</cp:coreProperties>
</file>